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61"/>
  </p:notesMasterIdLst>
  <p:sldIdLst>
    <p:sldId id="402" r:id="rId2"/>
    <p:sldId id="352" r:id="rId3"/>
    <p:sldId id="742" r:id="rId4"/>
    <p:sldId id="624" r:id="rId5"/>
    <p:sldId id="301" r:id="rId6"/>
    <p:sldId id="559" r:id="rId7"/>
    <p:sldId id="750" r:id="rId8"/>
    <p:sldId id="751" r:id="rId9"/>
    <p:sldId id="752" r:id="rId10"/>
    <p:sldId id="753" r:id="rId11"/>
    <p:sldId id="754" r:id="rId12"/>
    <p:sldId id="319" r:id="rId13"/>
    <p:sldId id="710" r:id="rId14"/>
    <p:sldId id="755" r:id="rId15"/>
    <p:sldId id="758" r:id="rId16"/>
    <p:sldId id="757" r:id="rId17"/>
    <p:sldId id="756" r:id="rId18"/>
    <p:sldId id="324" r:id="rId19"/>
    <p:sldId id="718" r:id="rId20"/>
    <p:sldId id="766" r:id="rId21"/>
    <p:sldId id="354" r:id="rId22"/>
    <p:sldId id="333" r:id="rId23"/>
    <p:sldId id="653" r:id="rId24"/>
    <p:sldId id="759" r:id="rId25"/>
    <p:sldId id="760" r:id="rId26"/>
    <p:sldId id="762" r:id="rId27"/>
    <p:sldId id="763" r:id="rId28"/>
    <p:sldId id="764" r:id="rId29"/>
    <p:sldId id="765" r:id="rId30"/>
    <p:sldId id="761" r:id="rId31"/>
    <p:sldId id="340" r:id="rId32"/>
    <p:sldId id="626" r:id="rId33"/>
    <p:sldId id="748" r:id="rId34"/>
    <p:sldId id="749" r:id="rId35"/>
    <p:sldId id="743" r:id="rId36"/>
    <p:sldId id="744" r:id="rId37"/>
    <p:sldId id="745" r:id="rId38"/>
    <p:sldId id="746" r:id="rId39"/>
    <p:sldId id="747" r:id="rId40"/>
    <p:sldId id="346" r:id="rId41"/>
    <p:sldId id="732" r:id="rId42"/>
    <p:sldId id="767" r:id="rId43"/>
    <p:sldId id="768" r:id="rId44"/>
    <p:sldId id="639" r:id="rId45"/>
    <p:sldId id="593" r:id="rId46"/>
    <p:sldId id="595" r:id="rId47"/>
    <p:sldId id="600" r:id="rId48"/>
    <p:sldId id="591" r:id="rId49"/>
    <p:sldId id="584" r:id="rId50"/>
    <p:sldId id="592" r:id="rId51"/>
    <p:sldId id="769" r:id="rId52"/>
    <p:sldId id="770" r:id="rId53"/>
    <p:sldId id="771" r:id="rId54"/>
    <p:sldId id="312" r:id="rId55"/>
    <p:sldId id="332" r:id="rId56"/>
    <p:sldId id="407" r:id="rId57"/>
    <p:sldId id="672" r:id="rId58"/>
    <p:sldId id="741" r:id="rId59"/>
    <p:sldId id="510" r:id="rId6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inleitung" id="{89D6D21E-D385-453F-94E6-CDE967A9F97F}">
          <p14:sldIdLst>
            <p14:sldId id="402"/>
            <p14:sldId id="352"/>
          </p14:sldIdLst>
        </p14:section>
        <p14:section name="Update/Nachtrag" id="{C479DA4E-3500-4EA9-9324-054C65AF34EF}">
          <p14:sldIdLst>
            <p14:sldId id="742"/>
            <p14:sldId id="624"/>
          </p14:sldIdLst>
        </p14:section>
        <p14:section name="Attentat" id="{A7D2CF45-99B5-4606-91E8-F46B6BAC61CB}">
          <p14:sldIdLst>
            <p14:sldId id="301"/>
            <p14:sldId id="559"/>
            <p14:sldId id="750"/>
            <p14:sldId id="751"/>
            <p14:sldId id="752"/>
            <p14:sldId id="753"/>
            <p14:sldId id="754"/>
          </p14:sldIdLst>
        </p14:section>
        <p14:section name="Sport-Mythen" id="{F0D9B8D4-6C1F-48E8-892C-F8EA4C856846}">
          <p14:sldIdLst>
            <p14:sldId id="319"/>
            <p14:sldId id="710"/>
            <p14:sldId id="755"/>
            <p14:sldId id="758"/>
            <p14:sldId id="757"/>
            <p14:sldId id="756"/>
          </p14:sldIdLst>
        </p14:section>
        <p14:section name="Experiment" id="{65166838-EA62-4483-9699-20D33B35B871}">
          <p14:sldIdLst>
            <p14:sldId id="324"/>
            <p14:sldId id="718"/>
            <p14:sldId id="766"/>
          </p14:sldIdLst>
        </p14:section>
        <p14:section name="PAUSE" id="{1B681C45-8921-4876-91DD-37FE20D1202C}">
          <p14:sldIdLst>
            <p14:sldId id="354"/>
          </p14:sldIdLst>
        </p14:section>
        <p14:section name="Hitze" id="{D08B7B89-89E3-475C-A457-69BCE9EB59C7}">
          <p14:sldIdLst>
            <p14:sldId id="333"/>
            <p14:sldId id="653"/>
            <p14:sldId id="759"/>
            <p14:sldId id="760"/>
            <p14:sldId id="762"/>
            <p14:sldId id="763"/>
            <p14:sldId id="764"/>
            <p14:sldId id="765"/>
            <p14:sldId id="761"/>
          </p14:sldIdLst>
        </p14:section>
        <p14:section name="Dampf ablassen" id="{B3105E7C-E33C-4A51-8531-36FE8316BC05}">
          <p14:sldIdLst>
            <p14:sldId id="340"/>
            <p14:sldId id="626"/>
            <p14:sldId id="748"/>
            <p14:sldId id="749"/>
          </p14:sldIdLst>
        </p14:section>
        <p14:section name="Evolution Mensch" id="{57B810D0-6D03-404A-87AE-06D53919D7FB}">
          <p14:sldIdLst>
            <p14:sldId id="743"/>
            <p14:sldId id="744"/>
            <p14:sldId id="745"/>
            <p14:sldId id="746"/>
            <p14:sldId id="747"/>
          </p14:sldIdLst>
        </p14:section>
        <p14:section name="Kurznachrichten" id="{30F54FD5-3C0E-4E3B-A9E8-EC51F037ADED}">
          <p14:sldIdLst>
            <p14:sldId id="346"/>
            <p14:sldId id="732"/>
            <p14:sldId id="767"/>
            <p14:sldId id="768"/>
            <p14:sldId id="639"/>
            <p14:sldId id="593"/>
            <p14:sldId id="595"/>
            <p14:sldId id="600"/>
            <p14:sldId id="591"/>
            <p14:sldId id="584"/>
            <p14:sldId id="592"/>
            <p14:sldId id="769"/>
            <p14:sldId id="770"/>
            <p14:sldId id="771"/>
          </p14:sldIdLst>
        </p14:section>
        <p14:section name="Quellen" id="{D41EE365-16F0-4F78-A09E-FC1F53C07E53}">
          <p14:sldIdLst>
            <p14:sldId id="312"/>
            <p14:sldId id="332"/>
          </p14:sldIdLst>
        </p14:section>
        <p14:section name="Hausmeisterliches" id="{304CD7B7-5C7A-491C-AB81-2C81378AD7E7}">
          <p14:sldIdLst>
            <p14:sldId id="407"/>
            <p14:sldId id="672"/>
            <p14:sldId id="741"/>
            <p14:sldId id="51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99CCFF"/>
    <a:srgbClr val="B0A72F"/>
    <a:srgbClr val="D74839"/>
    <a:srgbClr val="D2B478"/>
    <a:srgbClr val="C2C0B4"/>
    <a:srgbClr val="3F96E5"/>
    <a:srgbClr val="EDDFC6"/>
    <a:srgbClr val="CBCBCB"/>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3" autoAdjust="0"/>
    <p:restoredTop sz="97156" autoAdjust="0"/>
  </p:normalViewPr>
  <p:slideViewPr>
    <p:cSldViewPr snapToGrid="0">
      <p:cViewPr varScale="1">
        <p:scale>
          <a:sx n="127" d="100"/>
          <a:sy n="127" d="100"/>
        </p:scale>
        <p:origin x="72" y="269"/>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A51C31-A0E0-41BB-A952-CED504C0FD2A}" type="datetimeFigureOut">
              <a:rPr lang="de-CH" smtClean="0"/>
              <a:t>25.07.2026</a:t>
            </a:fld>
            <a:endParaRPr lang="de-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FDE8BD-C77B-44CD-AD6A-748213750AF2}" type="slidenum">
              <a:rPr lang="de-CH" smtClean="0"/>
              <a:t>‹#›</a:t>
            </a:fld>
            <a:endParaRPr lang="de-CH"/>
          </a:p>
        </p:txBody>
      </p:sp>
    </p:spTree>
    <p:extLst>
      <p:ext uri="{BB962C8B-B14F-4D97-AF65-F5344CB8AC3E}">
        <p14:creationId xmlns:p14="http://schemas.microsoft.com/office/powerpoint/2010/main" val="1379932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28FDE8BD-C77B-44CD-AD6A-748213750AF2}" type="slidenum">
              <a:rPr lang="de-CH" smtClean="0"/>
              <a:t>5</a:t>
            </a:fld>
            <a:endParaRPr lang="de-CH"/>
          </a:p>
        </p:txBody>
      </p:sp>
    </p:spTree>
    <p:extLst>
      <p:ext uri="{BB962C8B-B14F-4D97-AF65-F5344CB8AC3E}">
        <p14:creationId xmlns:p14="http://schemas.microsoft.com/office/powerpoint/2010/main" val="1450952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28FDE8BD-C77B-44CD-AD6A-748213750AF2}" type="slidenum">
              <a:rPr lang="de-CH" smtClean="0"/>
              <a:t>12</a:t>
            </a:fld>
            <a:endParaRPr lang="de-CH"/>
          </a:p>
        </p:txBody>
      </p:sp>
    </p:spTree>
    <p:extLst>
      <p:ext uri="{BB962C8B-B14F-4D97-AF65-F5344CB8AC3E}">
        <p14:creationId xmlns:p14="http://schemas.microsoft.com/office/powerpoint/2010/main" val="244891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28FDE8BD-C77B-44CD-AD6A-748213750AF2}" type="slidenum">
              <a:rPr lang="de-CH" smtClean="0"/>
              <a:t>22</a:t>
            </a:fld>
            <a:endParaRPr lang="de-CH"/>
          </a:p>
        </p:txBody>
      </p:sp>
    </p:spTree>
    <p:extLst>
      <p:ext uri="{BB962C8B-B14F-4D97-AF65-F5344CB8AC3E}">
        <p14:creationId xmlns:p14="http://schemas.microsoft.com/office/powerpoint/2010/main" val="3286251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28FDE8BD-C77B-44CD-AD6A-748213750AF2}" type="slidenum">
              <a:rPr lang="de-CH" smtClean="0"/>
              <a:t>23</a:t>
            </a:fld>
            <a:endParaRPr lang="de-CH"/>
          </a:p>
        </p:txBody>
      </p:sp>
    </p:spTree>
    <p:extLst>
      <p:ext uri="{BB962C8B-B14F-4D97-AF65-F5344CB8AC3E}">
        <p14:creationId xmlns:p14="http://schemas.microsoft.com/office/powerpoint/2010/main" val="817673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28FDE8BD-C77B-44CD-AD6A-748213750AF2}" type="slidenum">
              <a:rPr lang="de-CH" smtClean="0"/>
              <a:t>31</a:t>
            </a:fld>
            <a:endParaRPr lang="de-CH"/>
          </a:p>
        </p:txBody>
      </p:sp>
    </p:spTree>
    <p:extLst>
      <p:ext uri="{BB962C8B-B14F-4D97-AF65-F5344CB8AC3E}">
        <p14:creationId xmlns:p14="http://schemas.microsoft.com/office/powerpoint/2010/main" val="1534585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8696D-234E-17B3-F04D-535D15291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791D8-1743-3010-A7E9-64A433E967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B5CC94-DE14-62C6-4214-41E456974538}"/>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DCE87721-9156-D6CE-075D-B74AC7E4B3FD}"/>
              </a:ext>
            </a:extLst>
          </p:cNvPr>
          <p:cNvSpPr>
            <a:spLocks noGrp="1"/>
          </p:cNvSpPr>
          <p:nvPr>
            <p:ph type="sldNum" sz="quarter" idx="5"/>
          </p:nvPr>
        </p:nvSpPr>
        <p:spPr/>
        <p:txBody>
          <a:bodyPr/>
          <a:lstStyle/>
          <a:p>
            <a:fld id="{28FDE8BD-C77B-44CD-AD6A-748213750AF2}" type="slidenum">
              <a:rPr lang="de-CH" smtClean="0"/>
              <a:t>35</a:t>
            </a:fld>
            <a:endParaRPr lang="de-CH"/>
          </a:p>
        </p:txBody>
      </p:sp>
    </p:spTree>
    <p:extLst>
      <p:ext uri="{BB962C8B-B14F-4D97-AF65-F5344CB8AC3E}">
        <p14:creationId xmlns:p14="http://schemas.microsoft.com/office/powerpoint/2010/main" val="3152993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28FDE8BD-C77B-44CD-AD6A-748213750AF2}" type="slidenum">
              <a:rPr lang="de-CH" smtClean="0"/>
              <a:t>40</a:t>
            </a:fld>
            <a:endParaRPr lang="de-CH"/>
          </a:p>
        </p:txBody>
      </p:sp>
    </p:spTree>
    <p:extLst>
      <p:ext uri="{BB962C8B-B14F-4D97-AF65-F5344CB8AC3E}">
        <p14:creationId xmlns:p14="http://schemas.microsoft.com/office/powerpoint/2010/main" val="2619445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32C74-82F4-2A29-889B-EF23CEE6AA4F}"/>
              </a:ext>
            </a:extLst>
          </p:cNvPr>
          <p:cNvSpPr>
            <a:spLocks noGrp="1"/>
          </p:cNvSpPr>
          <p:nvPr>
            <p:ph type="ctrTitle"/>
          </p:nvPr>
        </p:nvSpPr>
        <p:spPr>
          <a:xfrm>
            <a:off x="1066801" y="1122363"/>
            <a:ext cx="6211185" cy="2305246"/>
          </a:xfrm>
        </p:spPr>
        <p:txBody>
          <a:bodyPr anchor="b">
            <a:normAutofit/>
          </a:bodyPr>
          <a:lstStyle>
            <a:lvl1pPr algn="l">
              <a:lnSpc>
                <a:spcPct val="100000"/>
              </a:lnSpc>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4ACADD6-278F-604C-8A38-BBBAFC6754E8}"/>
              </a:ext>
            </a:extLst>
          </p:cNvPr>
          <p:cNvSpPr>
            <a:spLocks noGrp="1"/>
          </p:cNvSpPr>
          <p:nvPr>
            <p:ph type="subTitle" idx="1"/>
          </p:nvPr>
        </p:nvSpPr>
        <p:spPr>
          <a:xfrm>
            <a:off x="1066802" y="3549048"/>
            <a:ext cx="5029198" cy="1956278"/>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a:extLst>
              <a:ext uri="{FF2B5EF4-FFF2-40B4-BE49-F238E27FC236}">
                <a16:creationId xmlns:a16="http://schemas.microsoft.com/office/drawing/2014/main" id="{80DAA7B3-5D3B-D493-8F6F-1FEBB8576D62}"/>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269509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A4769-9A55-AF9B-4CE4-DFA07E711CF6}"/>
              </a:ext>
            </a:extLst>
          </p:cNvPr>
          <p:cNvSpPr>
            <a:spLocks noGrp="1"/>
          </p:cNvSpPr>
          <p:nvPr>
            <p:ph type="title"/>
          </p:nvPr>
        </p:nvSpPr>
        <p:spPr/>
        <p:txBody>
          <a:bodyPr/>
          <a:lstStyle/>
          <a:p>
            <a:r>
              <a:rPr lang="de-CH" noProof="0"/>
              <a:t>Click </a:t>
            </a:r>
            <a:r>
              <a:rPr lang="de-CH" noProof="0" dirty="0" err="1"/>
              <a:t>to</a:t>
            </a:r>
            <a:r>
              <a:rPr lang="de-CH" noProof="0" dirty="0"/>
              <a:t> </a:t>
            </a:r>
            <a:r>
              <a:rPr lang="de-CH" noProof="0" dirty="0" err="1"/>
              <a:t>edit</a:t>
            </a:r>
            <a:r>
              <a:rPr lang="de-CH" noProof="0" dirty="0"/>
              <a:t> Master title style</a:t>
            </a:r>
          </a:p>
        </p:txBody>
      </p:sp>
      <p:sp>
        <p:nvSpPr>
          <p:cNvPr id="3" name="Content Placeholder 2">
            <a:extLst>
              <a:ext uri="{FF2B5EF4-FFF2-40B4-BE49-F238E27FC236}">
                <a16:creationId xmlns:a16="http://schemas.microsoft.com/office/drawing/2014/main" id="{8CE45D9E-DBB4-B890-88D5-B4C03599EC07}"/>
              </a:ext>
            </a:extLst>
          </p:cNvPr>
          <p:cNvSpPr>
            <a:spLocks noGrp="1"/>
          </p:cNvSpPr>
          <p:nvPr>
            <p:ph idx="1"/>
          </p:nvPr>
        </p:nvSpPr>
        <p:spPr/>
        <p:txBody>
          <a:bodyPr>
            <a:no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CH" noProof="0"/>
              <a:t>Click </a:t>
            </a:r>
            <a:r>
              <a:rPr lang="de-CH" noProof="0" dirty="0" err="1"/>
              <a:t>to</a:t>
            </a:r>
            <a:r>
              <a:rPr lang="de-CH" noProof="0" dirty="0"/>
              <a:t> </a:t>
            </a:r>
            <a:r>
              <a:rPr lang="de-CH" noProof="0" dirty="0" err="1"/>
              <a:t>edit</a:t>
            </a:r>
            <a:r>
              <a:rPr lang="de-CH" noProof="0" dirty="0"/>
              <a:t> Master </a:t>
            </a:r>
            <a:r>
              <a:rPr lang="de-CH" noProof="0" dirty="0" err="1"/>
              <a:t>text</a:t>
            </a:r>
            <a:r>
              <a:rPr lang="de-CH" noProof="0" dirty="0"/>
              <a:t> </a:t>
            </a:r>
            <a:r>
              <a:rPr lang="de-CH" noProof="0" dirty="0" err="1"/>
              <a:t>styles</a:t>
            </a:r>
            <a:endParaRPr lang="de-CH" noProof="0" dirty="0"/>
          </a:p>
          <a:p>
            <a:pPr lvl="1"/>
            <a:r>
              <a:rPr lang="de-CH" noProof="0" dirty="0"/>
              <a:t>Second </a:t>
            </a:r>
            <a:r>
              <a:rPr lang="de-CH" noProof="0" dirty="0" err="1"/>
              <a:t>level</a:t>
            </a:r>
            <a:endParaRPr lang="de-CH" noProof="0" dirty="0"/>
          </a:p>
          <a:p>
            <a:pPr lvl="2"/>
            <a:r>
              <a:rPr lang="de-CH" noProof="0" dirty="0"/>
              <a:t>Third </a:t>
            </a:r>
            <a:r>
              <a:rPr lang="de-CH" noProof="0" dirty="0" err="1"/>
              <a:t>level</a:t>
            </a:r>
            <a:endParaRPr lang="de-CH" noProof="0" dirty="0"/>
          </a:p>
          <a:p>
            <a:pPr lvl="3"/>
            <a:r>
              <a:rPr lang="de-CH" noProof="0" dirty="0" err="1"/>
              <a:t>Fourth</a:t>
            </a:r>
            <a:r>
              <a:rPr lang="de-CH" noProof="0" dirty="0"/>
              <a:t> </a:t>
            </a:r>
            <a:r>
              <a:rPr lang="de-CH" noProof="0" dirty="0" err="1"/>
              <a:t>level</a:t>
            </a:r>
            <a:endParaRPr lang="de-CH" noProof="0" dirty="0"/>
          </a:p>
          <a:p>
            <a:pPr lvl="4"/>
            <a:r>
              <a:rPr lang="de-CH" noProof="0" dirty="0" err="1"/>
              <a:t>Fifth</a:t>
            </a:r>
            <a:r>
              <a:rPr lang="de-CH" noProof="0" dirty="0"/>
              <a:t> </a:t>
            </a:r>
            <a:r>
              <a:rPr lang="de-CH" noProof="0" dirty="0" err="1"/>
              <a:t>level</a:t>
            </a:r>
            <a:endParaRPr lang="de-CH" noProof="0" dirty="0"/>
          </a:p>
        </p:txBody>
      </p:sp>
      <p:sp>
        <p:nvSpPr>
          <p:cNvPr id="9" name="Slide Number Placeholder 8">
            <a:extLst>
              <a:ext uri="{FF2B5EF4-FFF2-40B4-BE49-F238E27FC236}">
                <a16:creationId xmlns:a16="http://schemas.microsoft.com/office/drawing/2014/main" id="{D85B159A-FA13-9DE0-39D3-E56BCC1D41C6}"/>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29740405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13410AE4-7FC7-589E-B6D3-0DA7B5FC5CE3}"/>
              </a:ext>
            </a:extLst>
          </p:cNvPr>
          <p:cNvSpPr/>
          <p:nvPr/>
        </p:nvSpPr>
        <p:spPr>
          <a:xfrm flipH="1" flipV="1">
            <a:off x="0" y="0"/>
            <a:ext cx="2923855" cy="1479128"/>
          </a:xfrm>
          <a:custGeom>
            <a:avLst/>
            <a:gdLst>
              <a:gd name="connsiteX0" fmla="*/ 2923855 w 2923855"/>
              <a:gd name="connsiteY0" fmla="*/ 1479128 h 1479128"/>
              <a:gd name="connsiteX1" fmla="*/ 0 w 2923855"/>
              <a:gd name="connsiteY1" fmla="*/ 1479128 h 1479128"/>
              <a:gd name="connsiteX2" fmla="*/ 1368245 w 2923855"/>
              <a:gd name="connsiteY2" fmla="*/ 405504 h 1479128"/>
              <a:gd name="connsiteX3" fmla="*/ 1410727 w 2923855"/>
              <a:gd name="connsiteY3" fmla="*/ 373857 h 1479128"/>
              <a:gd name="connsiteX4" fmla="*/ 2503486 w 2923855"/>
              <a:gd name="connsiteY4" fmla="*/ 1756 h 1479128"/>
              <a:gd name="connsiteX5" fmla="*/ 2622568 w 2923855"/>
              <a:gd name="connsiteY5" fmla="*/ 284 h 1479128"/>
              <a:gd name="connsiteX6" fmla="*/ 2785835 w 2923855"/>
              <a:gd name="connsiteY6" fmla="*/ 9494 h 1479128"/>
              <a:gd name="connsiteX7" fmla="*/ 2923855 w 2923855"/>
              <a:gd name="connsiteY7" fmla="*/ 28352 h 14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23855" h="1479128">
                <a:moveTo>
                  <a:pt x="2923855" y="1479128"/>
                </a:moveTo>
                <a:lnTo>
                  <a:pt x="0" y="1479128"/>
                </a:lnTo>
                <a:lnTo>
                  <a:pt x="1368245" y="405504"/>
                </a:lnTo>
                <a:lnTo>
                  <a:pt x="1410727" y="373857"/>
                </a:lnTo>
                <a:cubicBezTo>
                  <a:pt x="1742357" y="139664"/>
                  <a:pt x="2122368" y="17528"/>
                  <a:pt x="2503486" y="1756"/>
                </a:cubicBezTo>
                <a:cubicBezTo>
                  <a:pt x="2543187" y="114"/>
                  <a:pt x="2582898" y="-375"/>
                  <a:pt x="2622568" y="284"/>
                </a:cubicBezTo>
                <a:cubicBezTo>
                  <a:pt x="2677115" y="1190"/>
                  <a:pt x="2731584" y="4266"/>
                  <a:pt x="2785835" y="9494"/>
                </a:cubicBezTo>
                <a:lnTo>
                  <a:pt x="2923855" y="28352"/>
                </a:lnTo>
                <a:close/>
              </a:path>
            </a:pathLst>
          </a:custGeom>
          <a:gradFill>
            <a:gsLst>
              <a:gs pos="33000">
                <a:schemeClr val="bg2"/>
              </a:gs>
              <a:gs pos="100000">
                <a:srgbClr val="92D05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B381CBD-08D9-3C9A-7620-24F2D6404893}"/>
              </a:ext>
            </a:extLst>
          </p:cNvPr>
          <p:cNvSpPr>
            <a:spLocks noGrp="1"/>
          </p:cNvSpPr>
          <p:nvPr>
            <p:ph type="title"/>
          </p:nvPr>
        </p:nvSpPr>
        <p:spPr>
          <a:xfrm>
            <a:off x="1066800" y="1709738"/>
            <a:ext cx="6455434" cy="2981274"/>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D5AE2B-1716-CEEC-73F8-E81F59192562}"/>
              </a:ext>
            </a:extLst>
          </p:cNvPr>
          <p:cNvSpPr>
            <a:spLocks noGrp="1"/>
          </p:cNvSpPr>
          <p:nvPr>
            <p:ph type="body" idx="1"/>
          </p:nvPr>
        </p:nvSpPr>
        <p:spPr>
          <a:xfrm>
            <a:off x="1066800" y="4759252"/>
            <a:ext cx="5397260" cy="955748"/>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0EDCEDA8-9746-60E2-22D5-CC2F7996F9AB}"/>
              </a:ext>
            </a:extLst>
          </p:cNvPr>
          <p:cNvSpPr>
            <a:spLocks noGrp="1"/>
          </p:cNvSpPr>
          <p:nvPr>
            <p:ph type="dt" sz="half" idx="10"/>
          </p:nvPr>
        </p:nvSpPr>
        <p:spPr>
          <a:xfrm rot="5400000">
            <a:off x="10469432" y="4804672"/>
            <a:ext cx="2653508" cy="365125"/>
          </a:xfrm>
          <a:prstGeom prst="rect">
            <a:avLst/>
          </a:prstGeom>
        </p:spPr>
        <p:txBody>
          <a:bodyPr/>
          <a:lstStyle/>
          <a:p>
            <a:fld id="{D6D27117-960A-4425-9034-E4701464B4F3}" type="datetime1">
              <a:rPr lang="en-US" smtClean="0"/>
              <a:t>7/25/2026</a:t>
            </a:fld>
            <a:endParaRPr lang="en-US"/>
          </a:p>
        </p:txBody>
      </p:sp>
      <p:sp>
        <p:nvSpPr>
          <p:cNvPr id="9" name="Footer Placeholder 8">
            <a:extLst>
              <a:ext uri="{FF2B5EF4-FFF2-40B4-BE49-F238E27FC236}">
                <a16:creationId xmlns:a16="http://schemas.microsoft.com/office/drawing/2014/main" id="{20C1468B-0B78-6F06-9898-52A5D5A5182B}"/>
              </a:ext>
            </a:extLst>
          </p:cNvPr>
          <p:cNvSpPr>
            <a:spLocks noGrp="1"/>
          </p:cNvSpPr>
          <p:nvPr>
            <p:ph type="ftr" sz="quarter" idx="11"/>
          </p:nvPr>
        </p:nvSpPr>
        <p:spPr>
          <a:xfrm>
            <a:off x="8627802" y="6390008"/>
            <a:ext cx="2885686" cy="365125"/>
          </a:xfrm>
          <a:prstGeom prst="rect">
            <a:avLst/>
          </a:prstGeom>
        </p:spPr>
        <p:txBody>
          <a:bodyPr/>
          <a:lstStyle/>
          <a:p>
            <a:r>
              <a:rPr lang="en-US"/>
              <a:t>KoMi Event – Künstliche Intelligenz</a:t>
            </a:r>
            <a:endParaRPr lang="en-US" dirty="0"/>
          </a:p>
        </p:txBody>
      </p:sp>
      <p:sp>
        <p:nvSpPr>
          <p:cNvPr id="11" name="Slide Number Placeholder 10">
            <a:extLst>
              <a:ext uri="{FF2B5EF4-FFF2-40B4-BE49-F238E27FC236}">
                <a16:creationId xmlns:a16="http://schemas.microsoft.com/office/drawing/2014/main" id="{16BF6AA8-D431-58D7-6FFA-B45F219F1B61}"/>
              </a:ext>
            </a:extLst>
          </p:cNvPr>
          <p:cNvSpPr>
            <a:spLocks noGrp="1"/>
          </p:cNvSpPr>
          <p:nvPr>
            <p:ph type="sldNum" sz="quarter" idx="12"/>
          </p:nvPr>
        </p:nvSpPr>
        <p:spPr/>
        <p:txBody>
          <a:bodyPr/>
          <a:lstStyle/>
          <a:p>
            <a:fld id="{5A33CB2A-1702-4C1D-9CC4-8D472D39F19E}" type="slidenum">
              <a:rPr lang="en-US" smtClean="0"/>
              <a:t>‹#›</a:t>
            </a:fld>
            <a:endParaRPr lang="en-US"/>
          </a:p>
        </p:txBody>
      </p:sp>
      <p:sp>
        <p:nvSpPr>
          <p:cNvPr id="12" name="Freeform: Shape 11">
            <a:extLst>
              <a:ext uri="{FF2B5EF4-FFF2-40B4-BE49-F238E27FC236}">
                <a16:creationId xmlns:a16="http://schemas.microsoft.com/office/drawing/2014/main" id="{28FD5A35-F08B-B931-1328-643245FAE3D6}"/>
              </a:ext>
              <a:ext uri="{C183D7F6-B498-43B3-948B-1728B52AA6E4}">
                <adec:decorative xmlns:adec="http://schemas.microsoft.com/office/drawing/2017/decorative" val="1"/>
              </a:ext>
            </a:extLst>
          </p:cNvPr>
          <p:cNvSpPr/>
          <p:nvPr userDrawn="1"/>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431919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484D0-7460-7B08-F1EE-96EABE40212A}"/>
              </a:ext>
            </a:extLst>
          </p:cNvPr>
          <p:cNvSpPr>
            <a:spLocks noGrp="1"/>
          </p:cNvSpPr>
          <p:nvPr>
            <p:ph type="title"/>
          </p:nvPr>
        </p:nvSpPr>
        <p:spPr>
          <a:xfrm>
            <a:off x="528761" y="369737"/>
            <a:ext cx="11143753" cy="53671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80B7F9-8ECB-7079-A11E-51D3903E2B1A}"/>
              </a:ext>
            </a:extLst>
          </p:cNvPr>
          <p:cNvSpPr>
            <a:spLocks noGrp="1"/>
          </p:cNvSpPr>
          <p:nvPr>
            <p:ph sz="half" idx="1"/>
          </p:nvPr>
        </p:nvSpPr>
        <p:spPr>
          <a:xfrm>
            <a:off x="528762" y="1089329"/>
            <a:ext cx="5347519" cy="52246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4E97161-CAF5-CA48-D814-7ACD43AB99E1}"/>
              </a:ext>
            </a:extLst>
          </p:cNvPr>
          <p:cNvSpPr>
            <a:spLocks noGrp="1"/>
          </p:cNvSpPr>
          <p:nvPr>
            <p:ph sz="half" idx="2"/>
          </p:nvPr>
        </p:nvSpPr>
        <p:spPr>
          <a:xfrm>
            <a:off x="6349794" y="1089329"/>
            <a:ext cx="5322719" cy="52246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4A03565A-AFD4-AF78-18C3-7355F2DF8E5B}"/>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3706355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15A1BF-7BB3-F2E7-B6A6-AC8DA7192FDB}"/>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785871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E1AA52-60F3-40F2-673B-5848F4253FF0}"/>
              </a:ext>
            </a:extLst>
          </p:cNvPr>
          <p:cNvSpPr>
            <a:spLocks noGrp="1"/>
          </p:cNvSpPr>
          <p:nvPr>
            <p:ph idx="1"/>
          </p:nvPr>
        </p:nvSpPr>
        <p:spPr>
          <a:xfrm>
            <a:off x="5183188" y="1085353"/>
            <a:ext cx="5980112" cy="5228636"/>
          </a:xfrm>
        </p:spPr>
        <p:txBody>
          <a:bodyPr>
            <a:normAutofit/>
          </a:bodyPr>
          <a:lstStyle>
            <a:lvl1pPr>
              <a:defRPr sz="1800"/>
            </a:lvl1pPr>
            <a:lvl2pPr>
              <a:defRPr sz="1600"/>
            </a:lvl2pPr>
            <a:lvl3pPr>
              <a:defRPr sz="1400"/>
            </a:lvl3pPr>
            <a:lvl4pPr>
              <a:defRPr sz="1200"/>
            </a:lvl4pPr>
            <a:lvl5pPr>
              <a:defRPr sz="12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40167E8-C561-5A72-AED3-442F66DDEE31}"/>
              </a:ext>
            </a:extLst>
          </p:cNvPr>
          <p:cNvSpPr>
            <a:spLocks noGrp="1"/>
          </p:cNvSpPr>
          <p:nvPr>
            <p:ph type="body" sz="half" idx="2"/>
          </p:nvPr>
        </p:nvSpPr>
        <p:spPr>
          <a:xfrm>
            <a:off x="520810" y="1085353"/>
            <a:ext cx="4251215" cy="5228636"/>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1" name="Title 10">
            <a:extLst>
              <a:ext uri="{FF2B5EF4-FFF2-40B4-BE49-F238E27FC236}">
                <a16:creationId xmlns:a16="http://schemas.microsoft.com/office/drawing/2014/main" id="{10F67DA6-2A73-D253-E6D4-0F844DE15967}"/>
              </a:ext>
            </a:extLst>
          </p:cNvPr>
          <p:cNvSpPr>
            <a:spLocks noGrp="1"/>
          </p:cNvSpPr>
          <p:nvPr>
            <p:ph type="title"/>
          </p:nvPr>
        </p:nvSpPr>
        <p:spPr/>
        <p:txBody>
          <a:bodyPr/>
          <a:lstStyle/>
          <a:p>
            <a:r>
              <a:rPr lang="en-US"/>
              <a:t>Click to edit Master title style</a:t>
            </a:r>
            <a:endParaRPr lang="de-CH"/>
          </a:p>
        </p:txBody>
      </p:sp>
      <p:sp>
        <p:nvSpPr>
          <p:cNvPr id="20" name="Slide Number Placeholder 19">
            <a:extLst>
              <a:ext uri="{FF2B5EF4-FFF2-40B4-BE49-F238E27FC236}">
                <a16:creationId xmlns:a16="http://schemas.microsoft.com/office/drawing/2014/main" id="{DFD119BC-E653-87F5-D8FB-05114C8568DD}"/>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773042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1F4A25-A386-9574-775C-E5E5F9FC352A}"/>
              </a:ext>
            </a:extLst>
          </p:cNvPr>
          <p:cNvSpPr>
            <a:spLocks noGrp="1"/>
          </p:cNvSpPr>
          <p:nvPr>
            <p:ph type="title"/>
          </p:nvPr>
        </p:nvSpPr>
        <p:spPr>
          <a:xfrm>
            <a:off x="520810" y="369737"/>
            <a:ext cx="11163632" cy="540687"/>
          </a:xfrm>
          <a:prstGeom prst="rect">
            <a:avLst/>
          </a:prstGeom>
        </p:spPr>
        <p:txBody>
          <a:bodyPr vert="horz" lIns="91440" tIns="45720" rIns="91440" bIns="45720" rtlCol="0" anchor="t">
            <a:noAutofit/>
          </a:bodyPr>
          <a:lstStyle/>
          <a:p>
            <a:r>
              <a:rPr lang="de-CH" noProof="0" dirty="0"/>
              <a:t>Click </a:t>
            </a:r>
            <a:r>
              <a:rPr lang="de-CH" noProof="0" dirty="0" err="1"/>
              <a:t>to</a:t>
            </a:r>
            <a:r>
              <a:rPr lang="de-CH" noProof="0" dirty="0"/>
              <a:t> </a:t>
            </a:r>
            <a:r>
              <a:rPr lang="de-CH" noProof="0" dirty="0" err="1"/>
              <a:t>edit</a:t>
            </a:r>
            <a:r>
              <a:rPr lang="de-CH" noProof="0" dirty="0"/>
              <a:t> Master title style</a:t>
            </a:r>
          </a:p>
        </p:txBody>
      </p:sp>
      <p:sp>
        <p:nvSpPr>
          <p:cNvPr id="3" name="Text Placeholder 2">
            <a:extLst>
              <a:ext uri="{FF2B5EF4-FFF2-40B4-BE49-F238E27FC236}">
                <a16:creationId xmlns:a16="http://schemas.microsoft.com/office/drawing/2014/main" id="{C4F7885F-2B7B-74DB-9996-E0ACEBC9DB25}"/>
              </a:ext>
            </a:extLst>
          </p:cNvPr>
          <p:cNvSpPr>
            <a:spLocks noGrp="1"/>
          </p:cNvSpPr>
          <p:nvPr>
            <p:ph type="body" idx="1"/>
          </p:nvPr>
        </p:nvSpPr>
        <p:spPr>
          <a:xfrm>
            <a:off x="516098" y="1093305"/>
            <a:ext cx="11159803" cy="5220684"/>
          </a:xfrm>
          <a:prstGeom prst="rect">
            <a:avLst/>
          </a:prstGeom>
        </p:spPr>
        <p:txBody>
          <a:bodyPr vert="horz" lIns="91440" tIns="45720" rIns="91440" bIns="45720" rtlCol="0">
            <a:noAutofit/>
          </a:bodyPr>
          <a:lstStyle/>
          <a:p>
            <a:pPr lvl="0"/>
            <a:r>
              <a:rPr lang="de-CH" noProof="0" dirty="0"/>
              <a:t>Click </a:t>
            </a:r>
            <a:r>
              <a:rPr lang="de-CH" noProof="0" dirty="0" err="1"/>
              <a:t>to</a:t>
            </a:r>
            <a:r>
              <a:rPr lang="de-CH" noProof="0" dirty="0"/>
              <a:t> </a:t>
            </a:r>
            <a:r>
              <a:rPr lang="de-CH" noProof="0" dirty="0" err="1"/>
              <a:t>edit</a:t>
            </a:r>
            <a:r>
              <a:rPr lang="de-CH" noProof="0" dirty="0"/>
              <a:t> Master </a:t>
            </a:r>
            <a:r>
              <a:rPr lang="de-CH" noProof="0" dirty="0" err="1"/>
              <a:t>text</a:t>
            </a:r>
            <a:r>
              <a:rPr lang="de-CH" noProof="0" dirty="0"/>
              <a:t> </a:t>
            </a:r>
            <a:r>
              <a:rPr lang="de-CH" noProof="0" dirty="0" err="1"/>
              <a:t>styles</a:t>
            </a:r>
            <a:endParaRPr lang="de-CH" noProof="0" dirty="0"/>
          </a:p>
          <a:p>
            <a:pPr lvl="1"/>
            <a:r>
              <a:rPr lang="de-CH" noProof="0" dirty="0"/>
              <a:t>Second </a:t>
            </a:r>
            <a:r>
              <a:rPr lang="de-CH" noProof="0" dirty="0" err="1"/>
              <a:t>level</a:t>
            </a:r>
            <a:endParaRPr lang="de-CH" noProof="0" dirty="0"/>
          </a:p>
          <a:p>
            <a:pPr lvl="2"/>
            <a:r>
              <a:rPr lang="de-CH" noProof="0" dirty="0"/>
              <a:t>Third </a:t>
            </a:r>
            <a:r>
              <a:rPr lang="de-CH" noProof="0" dirty="0" err="1"/>
              <a:t>level</a:t>
            </a:r>
            <a:endParaRPr lang="de-CH" noProof="0" dirty="0"/>
          </a:p>
          <a:p>
            <a:pPr lvl="3"/>
            <a:r>
              <a:rPr lang="de-CH" noProof="0" dirty="0" err="1"/>
              <a:t>Fourth</a:t>
            </a:r>
            <a:r>
              <a:rPr lang="de-CH" noProof="0" dirty="0"/>
              <a:t> </a:t>
            </a:r>
            <a:r>
              <a:rPr lang="de-CH" noProof="0" dirty="0" err="1"/>
              <a:t>level</a:t>
            </a:r>
            <a:endParaRPr lang="de-CH" noProof="0" dirty="0"/>
          </a:p>
          <a:p>
            <a:pPr lvl="4"/>
            <a:r>
              <a:rPr lang="de-CH" noProof="0" dirty="0" err="1"/>
              <a:t>Fifth</a:t>
            </a:r>
            <a:r>
              <a:rPr lang="de-CH" noProof="0" dirty="0"/>
              <a:t> </a:t>
            </a:r>
            <a:r>
              <a:rPr lang="de-CH" noProof="0" dirty="0" err="1"/>
              <a:t>level</a:t>
            </a:r>
            <a:endParaRPr lang="de-CH" noProof="0" dirty="0"/>
          </a:p>
        </p:txBody>
      </p:sp>
      <p:sp>
        <p:nvSpPr>
          <p:cNvPr id="6" name="Slide Number Placeholder 5">
            <a:extLst>
              <a:ext uri="{FF2B5EF4-FFF2-40B4-BE49-F238E27FC236}">
                <a16:creationId xmlns:a16="http://schemas.microsoft.com/office/drawing/2014/main" id="{F96E04F0-DF9B-480B-CC46-BAE7A81FB7E6}"/>
              </a:ext>
            </a:extLst>
          </p:cNvPr>
          <p:cNvSpPr>
            <a:spLocks noGrp="1"/>
          </p:cNvSpPr>
          <p:nvPr>
            <p:ph type="sldNum" sz="quarter" idx="4"/>
          </p:nvPr>
        </p:nvSpPr>
        <p:spPr>
          <a:xfrm>
            <a:off x="11513488" y="6390008"/>
            <a:ext cx="473207" cy="365125"/>
          </a:xfrm>
          <a:prstGeom prst="rect">
            <a:avLst/>
          </a:prstGeom>
        </p:spPr>
        <p:txBody>
          <a:bodyPr vert="horz" lIns="91440" tIns="45720" rIns="91440" bIns="45720" rtlCol="0" anchor="ctr"/>
          <a:lstStyle>
            <a:lvl1pPr algn="r">
              <a:defRPr sz="1100" b="0">
                <a:solidFill>
                  <a:schemeClr val="tx1"/>
                </a:solidFill>
              </a:defRPr>
            </a:lvl1pPr>
          </a:lstStyle>
          <a:p>
            <a:fld id="{5A33CB2A-1702-4C1D-9CC4-8D472D39F19E}" type="slidenum">
              <a:rPr lang="en-US" smtClean="0"/>
              <a:pPr/>
              <a:t>‹#›</a:t>
            </a:fld>
            <a:endParaRPr lang="en-US" dirty="0"/>
          </a:p>
        </p:txBody>
      </p:sp>
      <p:pic>
        <p:nvPicPr>
          <p:cNvPr id="8" name="Picture 7" descr="A silhouette of a person and person&#10;&#10;Description automatically generated">
            <a:extLst>
              <a:ext uri="{FF2B5EF4-FFF2-40B4-BE49-F238E27FC236}">
                <a16:creationId xmlns:a16="http://schemas.microsoft.com/office/drawing/2014/main" id="{7AFEF34E-105A-33A1-9E8C-194422EE781A}"/>
              </a:ext>
            </a:extLst>
          </p:cNvPr>
          <p:cNvPicPr>
            <a:picLocks noChangeAspect="1"/>
          </p:cNvPicPr>
          <p:nvPr userDrawn="1"/>
        </p:nvPicPr>
        <p:blipFill>
          <a:blip r:embed="rId8" cstate="email">
            <a:extLst>
              <a:ext uri="{28A0092B-C50C-407E-A947-70E740481C1C}">
                <a14:useLocalDpi xmlns:a14="http://schemas.microsoft.com/office/drawing/2010/main" val="0"/>
              </a:ext>
            </a:extLst>
          </a:blip>
          <a:stretch>
            <a:fillRect/>
          </a:stretch>
        </p:blipFill>
        <p:spPr>
          <a:xfrm>
            <a:off x="11135802" y="0"/>
            <a:ext cx="1056198" cy="911206"/>
          </a:xfrm>
          <a:prstGeom prst="rect">
            <a:avLst/>
          </a:prstGeom>
        </p:spPr>
      </p:pic>
      <p:sp>
        <p:nvSpPr>
          <p:cNvPr id="9" name="TextBox 8">
            <a:extLst>
              <a:ext uri="{FF2B5EF4-FFF2-40B4-BE49-F238E27FC236}">
                <a16:creationId xmlns:a16="http://schemas.microsoft.com/office/drawing/2014/main" id="{2376B1B6-6E5B-A459-B03E-9B20CB46E043}"/>
              </a:ext>
            </a:extLst>
          </p:cNvPr>
          <p:cNvSpPr txBox="1"/>
          <p:nvPr userDrawn="1"/>
        </p:nvSpPr>
        <p:spPr>
          <a:xfrm>
            <a:off x="11169916" y="671434"/>
            <a:ext cx="1091966" cy="276999"/>
          </a:xfrm>
          <a:prstGeom prst="rect">
            <a:avLst/>
          </a:prstGeom>
          <a:noFill/>
        </p:spPr>
        <p:txBody>
          <a:bodyPr wrap="none" rtlCol="0">
            <a:spAutoFit/>
          </a:bodyPr>
          <a:lstStyle/>
          <a:p>
            <a:r>
              <a:rPr lang="en-US" sz="1200" b="1" dirty="0" err="1">
                <a:solidFill>
                  <a:srgbClr val="92D050"/>
                </a:solidFill>
              </a:rPr>
              <a:t>KoMi</a:t>
            </a:r>
            <a:r>
              <a:rPr lang="en-US" sz="1200" b="1" dirty="0">
                <a:solidFill>
                  <a:srgbClr val="92D050"/>
                </a:solidFill>
              </a:rPr>
              <a:t> Soirée</a:t>
            </a:r>
            <a:endParaRPr lang="de-CH" sz="1200" b="1" dirty="0">
              <a:solidFill>
                <a:srgbClr val="92D050"/>
              </a:solidFill>
            </a:endParaRPr>
          </a:p>
        </p:txBody>
      </p:sp>
    </p:spTree>
    <p:extLst>
      <p:ext uri="{BB962C8B-B14F-4D97-AF65-F5344CB8AC3E}">
        <p14:creationId xmlns:p14="http://schemas.microsoft.com/office/powerpoint/2010/main" val="204230615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88" r:id="rId5"/>
    <p:sldLayoutId id="2147483689" r:id="rId6"/>
  </p:sldLayoutIdLst>
  <p:hf hdr="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heise.de/-11369926" TargetMode="Externa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61.jpeg"/><Relationship Id="rId4" Type="http://schemas.openxmlformats.org/officeDocument/2006/relationships/image" Target="../media/image60.jpeg"/></Relationships>
</file>

<file path=ppt/slides/_rels/slide3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39.xml.rels><?xml version="1.0" encoding="UTF-8" standalone="yes"?>
<Relationships xmlns="http://schemas.openxmlformats.org/package/2006/relationships"><Relationship Id="rId2" Type="http://schemas.openxmlformats.org/officeDocument/2006/relationships/image" Target="../media/image75.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4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5.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6.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87.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88.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89.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90.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91.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92.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4" Type="http://schemas.openxmlformats.org/officeDocument/2006/relationships/image" Target="../media/image93.png"/></Relationships>
</file>

<file path=ppt/slides/_rels/slide54.xml.rels><?xml version="1.0" encoding="UTF-8" standalone="yes"?>
<Relationships xmlns="http://schemas.openxmlformats.org/package/2006/relationships"><Relationship Id="rId3" Type="http://schemas.openxmlformats.org/officeDocument/2006/relationships/hyperlink" Target="https://www.nzz.ch/wissenschaft/wut-abbauen-ohne-schreien-die-besten-strategien-laut-forschung-ld.10006835?locale=de_CH" TargetMode="External"/><Relationship Id="rId7" Type="http://schemas.openxmlformats.org/officeDocument/2006/relationships/hyperlink" Target="https://heise.de/-11377948" TargetMode="External"/><Relationship Id="rId2" Type="http://schemas.openxmlformats.org/officeDocument/2006/relationships/hyperlink" Target="https://www.nzz.ch/sport/freizeitsport/sport-mythen-entlarvt-was-wirklich-zaehlt-fuers-training-ld.1926441" TargetMode="External"/><Relationship Id="rId1" Type="http://schemas.openxmlformats.org/officeDocument/2006/relationships/slideLayout" Target="../slideLayouts/slideLayout6.xml"/><Relationship Id="rId6" Type="http://schemas.openxmlformats.org/officeDocument/2006/relationships/hyperlink" Target="https://www.heise.de/bestenlisten/ratgeber/gebaeudeenergiegesetz-split-klimaanlage-als-guenstige-alternative-zur-waermepumpe/f6xf3ws" TargetMode="External"/><Relationship Id="rId5" Type="http://schemas.openxmlformats.org/officeDocument/2006/relationships/hyperlink" Target="https://www.nzz.ch/wissenschaft/hitze-und-alter-wann-werden-hohe-temperaturen-gefaehrlich-ld.10014822" TargetMode="External"/><Relationship Id="rId4" Type="http://schemas.openxmlformats.org/officeDocument/2006/relationships/hyperlink" Target="https://heise.de/-11317258"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www.nzz.ch/wissenschaft/menschliche-evolution-500-genvarianten-seit-der-eiszeit-entdeckt-ld.1934281" TargetMode="External"/><Relationship Id="rId3" Type="http://schemas.openxmlformats.org/officeDocument/2006/relationships/hyperlink" Target="https://www.nzz.ch/wissenschaft/von-tropen-bis-ins-kinderzimmer-die-lange-reise-der-kleinen-blumentopfschlange-ld.1928132" TargetMode="External"/><Relationship Id="rId7" Type="http://schemas.openxmlformats.org/officeDocument/2006/relationships/hyperlink" Target="https://www.nzz.ch/feuilleton/das-attentat-auf-julius-caesar-gelang-so-perfekt-wie-ein-attentat-nur-gelingen-kann-trotzdem-wurde-es-zum-debakel-ld.10005614" TargetMode="External"/><Relationship Id="rId2" Type="http://schemas.openxmlformats.org/officeDocument/2006/relationships/hyperlink" Target="https://www.falstaff.com/ch/news/kann-eine-mathematische-formel-das-bekannteste-restaurant-dilemma-loesen" TargetMode="External"/><Relationship Id="rId1" Type="http://schemas.openxmlformats.org/officeDocument/2006/relationships/slideLayout" Target="../slideLayouts/slideLayout6.xml"/><Relationship Id="rId6" Type="http://schemas.openxmlformats.org/officeDocument/2006/relationships/hyperlink" Target="https://www.instagram.com/arbeitfails/" TargetMode="External"/><Relationship Id="rId5" Type="http://schemas.openxmlformats.org/officeDocument/2006/relationships/hyperlink" Target="https://www.instagram.com/arbeiterfails/?g=5" TargetMode="External"/><Relationship Id="rId4" Type="http://schemas.openxmlformats.org/officeDocument/2006/relationships/hyperlink" Target="https://www.heise.de/hintergrund/Zielwert-50-Hertz-Wie-Europas-Stromnetz-stabil-bleibt-11180303.html"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hyperlink" Target="mailto:michael@denzlein.ch"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6.xml"/><Relationship Id="rId5" Type="http://schemas.openxmlformats.org/officeDocument/2006/relationships/image" Target="../media/image99.jpeg"/><Relationship Id="rId4" Type="http://schemas.openxmlformats.org/officeDocument/2006/relationships/image" Target="../media/image98.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003B7-D567-27CB-A762-43C3F6D77E0F}"/>
              </a:ext>
            </a:extLst>
          </p:cNvPr>
          <p:cNvSpPr>
            <a:spLocks noGrp="1"/>
          </p:cNvSpPr>
          <p:nvPr>
            <p:ph type="title"/>
          </p:nvPr>
        </p:nvSpPr>
        <p:spPr/>
        <p:txBody>
          <a:bodyPr/>
          <a:lstStyle/>
          <a:p>
            <a:endParaRPr lang="de-CH" dirty="0"/>
          </a:p>
        </p:txBody>
      </p:sp>
      <p:sp>
        <p:nvSpPr>
          <p:cNvPr id="4" name="Slide Number Placeholder 3">
            <a:extLst>
              <a:ext uri="{FF2B5EF4-FFF2-40B4-BE49-F238E27FC236}">
                <a16:creationId xmlns:a16="http://schemas.microsoft.com/office/drawing/2014/main" id="{013F2B9A-54FA-0A40-3B38-E64C7D917936}"/>
              </a:ext>
            </a:extLst>
          </p:cNvPr>
          <p:cNvSpPr>
            <a:spLocks noGrp="1"/>
          </p:cNvSpPr>
          <p:nvPr>
            <p:ph type="sldNum" sz="quarter" idx="12"/>
          </p:nvPr>
        </p:nvSpPr>
        <p:spPr/>
        <p:txBody>
          <a:bodyPr/>
          <a:lstStyle/>
          <a:p>
            <a:fld id="{5A33CB2A-1702-4C1D-9CC4-8D472D39F19E}" type="slidenum">
              <a:rPr lang="en-US" smtClean="0"/>
              <a:t>1</a:t>
            </a:fld>
            <a:endParaRPr lang="en-US"/>
          </a:p>
        </p:txBody>
      </p:sp>
      <p:sp>
        <p:nvSpPr>
          <p:cNvPr id="5" name="Rectangle: Rounded Corners 4">
            <a:extLst>
              <a:ext uri="{FF2B5EF4-FFF2-40B4-BE49-F238E27FC236}">
                <a16:creationId xmlns:a16="http://schemas.microsoft.com/office/drawing/2014/main" id="{139D3DC7-1228-2F53-B2EA-7F50CA203B45}"/>
              </a:ext>
            </a:extLst>
          </p:cNvPr>
          <p:cNvSpPr/>
          <p:nvPr/>
        </p:nvSpPr>
        <p:spPr>
          <a:xfrm>
            <a:off x="3874688" y="1514351"/>
            <a:ext cx="4854872" cy="3874687"/>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spcBef>
                <a:spcPts val="1200"/>
              </a:spcBef>
            </a:pPr>
            <a:r>
              <a:rPr lang="de-CH" sz="2400" b="1" dirty="0">
                <a:solidFill>
                  <a:sysClr val="windowText" lastClr="000000"/>
                </a:solidFill>
              </a:rPr>
              <a:t>Empfehlung</a:t>
            </a:r>
          </a:p>
          <a:p>
            <a:pPr algn="ctr">
              <a:spcBef>
                <a:spcPts val="1200"/>
              </a:spcBef>
            </a:pPr>
            <a:r>
              <a:rPr lang="de-CH" sz="2400" dirty="0">
                <a:solidFill>
                  <a:sysClr val="windowText" lastClr="000000"/>
                </a:solidFill>
              </a:rPr>
              <a:t>Sieh’ Dir die Folien im Präsentations-Modus an!</a:t>
            </a:r>
          </a:p>
          <a:p>
            <a:pPr algn="ctr">
              <a:spcBef>
                <a:spcPts val="1200"/>
              </a:spcBef>
            </a:pPr>
            <a:r>
              <a:rPr lang="de-CH" sz="2400" dirty="0">
                <a:solidFill>
                  <a:sysClr val="windowText" lastClr="000000"/>
                </a:solidFill>
              </a:rPr>
              <a:t>Es gibt etliche Animationen und später auftauchende Elemente können andere überdecken.</a:t>
            </a:r>
          </a:p>
        </p:txBody>
      </p:sp>
    </p:spTree>
    <p:extLst>
      <p:ext uri="{BB962C8B-B14F-4D97-AF65-F5344CB8AC3E}">
        <p14:creationId xmlns:p14="http://schemas.microsoft.com/office/powerpoint/2010/main" val="1555050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8B2BB-8466-1FF0-AA1D-1925B3C7767B}"/>
              </a:ext>
            </a:extLst>
          </p:cNvPr>
          <p:cNvSpPr>
            <a:spLocks noGrp="1"/>
          </p:cNvSpPr>
          <p:nvPr>
            <p:ph type="title"/>
          </p:nvPr>
        </p:nvSpPr>
        <p:spPr/>
        <p:txBody>
          <a:bodyPr/>
          <a:lstStyle/>
          <a:p>
            <a:r>
              <a:rPr lang="de-CH" dirty="0"/>
              <a:t>Die direkten Folgen</a:t>
            </a:r>
          </a:p>
        </p:txBody>
      </p:sp>
      <p:sp>
        <p:nvSpPr>
          <p:cNvPr id="3" name="Content Placeholder 2">
            <a:extLst>
              <a:ext uri="{FF2B5EF4-FFF2-40B4-BE49-F238E27FC236}">
                <a16:creationId xmlns:a16="http://schemas.microsoft.com/office/drawing/2014/main" id="{49AC254F-F183-E71E-7BD2-D3F05EEED0F7}"/>
              </a:ext>
            </a:extLst>
          </p:cNvPr>
          <p:cNvSpPr>
            <a:spLocks noGrp="1"/>
          </p:cNvSpPr>
          <p:nvPr>
            <p:ph idx="1"/>
          </p:nvPr>
        </p:nvSpPr>
        <p:spPr>
          <a:xfrm>
            <a:off x="516098" y="1093305"/>
            <a:ext cx="10997390" cy="5220684"/>
          </a:xfrm>
        </p:spPr>
        <p:txBody>
          <a:bodyPr/>
          <a:lstStyle/>
          <a:p>
            <a:r>
              <a:rPr lang="de-CH" b="1" dirty="0"/>
              <a:t>Die nächsten Tage (15.–17. März)</a:t>
            </a:r>
          </a:p>
          <a:p>
            <a:r>
              <a:rPr lang="de-CH" dirty="0"/>
              <a:t>Die Senatoren bleiben erstarrt und handlungslos; Panik bricht aus, alle fliehen.</a:t>
            </a:r>
          </a:p>
          <a:p>
            <a:r>
              <a:rPr lang="de-CH" dirty="0"/>
              <a:t>Die Verschwörer schänden weder Cäsars Leiche noch konfiszieren sie sein Vermögen. Erst nach Stunden wird der Leichnam heimgebracht.</a:t>
            </a:r>
          </a:p>
          <a:p>
            <a:r>
              <a:rPr lang="de-CH" dirty="0"/>
              <a:t>Rom verfällt aus Furcht vor Bürgerkrieg in Totenstille; die Attentäter verbringen eine bange Nacht. Am 17. März einigt man sich auf einen faulen Kompromiss: Cäsars Anordnungen sind rechtmäßig, die Attentäter erhalten Amnestie.</a:t>
            </a:r>
          </a:p>
          <a:p>
            <a:r>
              <a:rPr lang="de-CH" b="1" dirty="0"/>
              <a:t>Staatsbegräbnis und Umschwung (20. März)</a:t>
            </a:r>
          </a:p>
          <a:p>
            <a:r>
              <a:rPr lang="de-CH" dirty="0"/>
              <a:t>Das Testament wird verlesen: Cäsars Gärten gehen an das Volk, ein </a:t>
            </a:r>
            <a:br>
              <a:rPr lang="de-CH" dirty="0"/>
            </a:br>
            <a:r>
              <a:rPr lang="de-CH" dirty="0"/>
              <a:t>halber Arbeiter-Jahreslohn pro Bürger</a:t>
            </a:r>
          </a:p>
          <a:p>
            <a:r>
              <a:rPr lang="de-CH" dirty="0"/>
              <a:t>Tausende Veteranen sind anwesend – die Stimmung kippt in fanatische </a:t>
            </a:r>
            <a:br>
              <a:rPr lang="de-CH" dirty="0"/>
            </a:br>
            <a:r>
              <a:rPr lang="de-CH" dirty="0"/>
              <a:t>Verehrung. Die Menge verbrennt die Leiche spontan auf dem Forum. Die </a:t>
            </a:r>
            <a:br>
              <a:rPr lang="de-CH" dirty="0"/>
            </a:br>
            <a:r>
              <a:rPr lang="de-CH" dirty="0"/>
              <a:t>Verschwörer fliehen aus Angst um ihr Leben aufs Land.</a:t>
            </a:r>
          </a:p>
          <a:p>
            <a:r>
              <a:rPr lang="de-CH" dirty="0"/>
              <a:t>Wenige Tage später wird Cäsar bereits kultisch verehrt.</a:t>
            </a:r>
          </a:p>
          <a:p>
            <a:endParaRPr lang="de-CH" dirty="0"/>
          </a:p>
        </p:txBody>
      </p:sp>
      <p:sp>
        <p:nvSpPr>
          <p:cNvPr id="4" name="Slide Number Placeholder 3">
            <a:extLst>
              <a:ext uri="{FF2B5EF4-FFF2-40B4-BE49-F238E27FC236}">
                <a16:creationId xmlns:a16="http://schemas.microsoft.com/office/drawing/2014/main" id="{745885A3-5E94-6DAE-ABBD-385D6D4C9E9B}"/>
              </a:ext>
            </a:extLst>
          </p:cNvPr>
          <p:cNvSpPr>
            <a:spLocks noGrp="1"/>
          </p:cNvSpPr>
          <p:nvPr>
            <p:ph type="sldNum" sz="quarter" idx="12"/>
          </p:nvPr>
        </p:nvSpPr>
        <p:spPr/>
        <p:txBody>
          <a:bodyPr/>
          <a:lstStyle/>
          <a:p>
            <a:fld id="{5A33CB2A-1702-4C1D-9CC4-8D472D39F19E}" type="slidenum">
              <a:rPr lang="en-US" smtClean="0"/>
              <a:t>10</a:t>
            </a:fld>
            <a:endParaRPr lang="en-US"/>
          </a:p>
        </p:txBody>
      </p:sp>
      <p:pic>
        <p:nvPicPr>
          <p:cNvPr id="5" name="Picture 4" descr="Der Tod von Julius Caesar von Joseph Desire Court">
            <a:extLst>
              <a:ext uri="{FF2B5EF4-FFF2-40B4-BE49-F238E27FC236}">
                <a16:creationId xmlns:a16="http://schemas.microsoft.com/office/drawing/2014/main" id="{C588CCCD-94F5-A30B-D6E9-D65A54106F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9793" y="3619908"/>
            <a:ext cx="3846902" cy="3135225"/>
          </a:xfrm>
          <a:prstGeom prst="rect">
            <a:avLst/>
          </a:prstGeom>
        </p:spPr>
      </p:pic>
    </p:spTree>
    <p:extLst>
      <p:ext uri="{BB962C8B-B14F-4D97-AF65-F5344CB8AC3E}">
        <p14:creationId xmlns:p14="http://schemas.microsoft.com/office/powerpoint/2010/main" val="409199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B7A46-B91D-CE66-C691-A9ED83ED80F3}"/>
              </a:ext>
            </a:extLst>
          </p:cNvPr>
          <p:cNvSpPr>
            <a:spLocks noGrp="1"/>
          </p:cNvSpPr>
          <p:nvPr>
            <p:ph type="title"/>
          </p:nvPr>
        </p:nvSpPr>
        <p:spPr/>
        <p:txBody>
          <a:bodyPr/>
          <a:lstStyle/>
          <a:p>
            <a:r>
              <a:rPr lang="de-CH" dirty="0"/>
              <a:t>Langfristige Konsequenzen</a:t>
            </a:r>
          </a:p>
        </p:txBody>
      </p:sp>
      <p:sp>
        <p:nvSpPr>
          <p:cNvPr id="3" name="Content Placeholder 2">
            <a:extLst>
              <a:ext uri="{FF2B5EF4-FFF2-40B4-BE49-F238E27FC236}">
                <a16:creationId xmlns:a16="http://schemas.microsoft.com/office/drawing/2014/main" id="{9F6BA0D4-6F51-F935-C823-80EAB239FBE3}"/>
              </a:ext>
            </a:extLst>
          </p:cNvPr>
          <p:cNvSpPr>
            <a:spLocks noGrp="1"/>
          </p:cNvSpPr>
          <p:nvPr>
            <p:ph idx="1"/>
          </p:nvPr>
        </p:nvSpPr>
        <p:spPr>
          <a:xfrm>
            <a:off x="516099" y="1093305"/>
            <a:ext cx="7305288" cy="5220684"/>
          </a:xfrm>
        </p:spPr>
        <p:txBody>
          <a:bodyPr/>
          <a:lstStyle/>
          <a:p>
            <a:r>
              <a:rPr lang="de-CH" dirty="0"/>
              <a:t>Das Attentat erweist sich als politisches Debakel: </a:t>
            </a:r>
          </a:p>
          <a:p>
            <a:r>
              <a:rPr lang="de-CH" dirty="0"/>
              <a:t>Die erhoffte Rückkehr zur Republik bleibt aus, da die Strukturen bereits zu sehr von Cäsars Macht abhingen. </a:t>
            </a:r>
          </a:p>
          <a:p>
            <a:r>
              <a:rPr lang="de-CH" dirty="0"/>
              <a:t>Ein neuer Akteur betritt die Bühne: Gaius Octavius, Cäsars 19-jähriger Adoptivsohn und Haupterbe, den niemand kennt, der aber sofort entschlossen ins politische Geschehen eingreift. Nach einem weiteren, blutigen Bürgerkrieg etabliert er sich etwa 15 Jahre später als Kaiser Augustus – und verwirklicht damit genau jene dauerhafte Alleinherrschaft, die die Attentäter durch Cäsars Tod verhindern wollten.</a:t>
            </a:r>
          </a:p>
          <a:p>
            <a:r>
              <a:rPr lang="de-CH" dirty="0"/>
              <a:t>Zentrale Ironie: Der Mord an Cäsar beseitigte den Mann, nicht aber die politischen Kräfte und Strukturen, die seine Macht ermöglicht hatten – und ebnete letztlich den Weg für ein noch stabileres autokratisches System, das Römische Kaiserreich.</a:t>
            </a:r>
          </a:p>
          <a:p>
            <a:endParaRPr lang="de-CH" dirty="0"/>
          </a:p>
        </p:txBody>
      </p:sp>
      <p:sp>
        <p:nvSpPr>
          <p:cNvPr id="4" name="Slide Number Placeholder 3">
            <a:extLst>
              <a:ext uri="{FF2B5EF4-FFF2-40B4-BE49-F238E27FC236}">
                <a16:creationId xmlns:a16="http://schemas.microsoft.com/office/drawing/2014/main" id="{A38ADBA9-630E-4640-6C9F-342E7D50786D}"/>
              </a:ext>
            </a:extLst>
          </p:cNvPr>
          <p:cNvSpPr>
            <a:spLocks noGrp="1"/>
          </p:cNvSpPr>
          <p:nvPr>
            <p:ph type="sldNum" sz="quarter" idx="12"/>
          </p:nvPr>
        </p:nvSpPr>
        <p:spPr/>
        <p:txBody>
          <a:bodyPr/>
          <a:lstStyle/>
          <a:p>
            <a:fld id="{5A33CB2A-1702-4C1D-9CC4-8D472D39F19E}" type="slidenum">
              <a:rPr lang="en-US" smtClean="0"/>
              <a:t>11</a:t>
            </a:fld>
            <a:endParaRPr lang="en-US"/>
          </a:p>
        </p:txBody>
      </p:sp>
      <p:pic>
        <p:nvPicPr>
          <p:cNvPr id="5" name="Picture 4" descr="Augustus (Römischer Kaiser) - Digitale Sammlung">
            <a:extLst>
              <a:ext uri="{FF2B5EF4-FFF2-40B4-BE49-F238E27FC236}">
                <a16:creationId xmlns:a16="http://schemas.microsoft.com/office/drawing/2014/main" id="{E8710C6C-7929-8E2F-3208-96AA4FB98A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1499" y="834821"/>
            <a:ext cx="3915196" cy="5852790"/>
          </a:xfrm>
          <a:prstGeom prst="rect">
            <a:avLst/>
          </a:prstGeom>
        </p:spPr>
      </p:pic>
    </p:spTree>
    <p:extLst>
      <p:ext uri="{BB962C8B-B14F-4D97-AF65-F5344CB8AC3E}">
        <p14:creationId xmlns:p14="http://schemas.microsoft.com/office/powerpoint/2010/main" val="327519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o gefährlich ist Sport für das Herz">
            <a:extLst>
              <a:ext uri="{FF2B5EF4-FFF2-40B4-BE49-F238E27FC236}">
                <a16:creationId xmlns:a16="http://schemas.microsoft.com/office/drawing/2014/main" id="{FAA5ED83-7BEE-D0AD-45E5-8219B174BB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12190969" cy="6858001"/>
          </a:xfrm>
          <a:prstGeom prst="rect">
            <a:avLst/>
          </a:prstGeom>
        </p:spPr>
      </p:pic>
      <p:sp>
        <p:nvSpPr>
          <p:cNvPr id="8" name="Freeform: Shape 7">
            <a:extLst>
              <a:ext uri="{FF2B5EF4-FFF2-40B4-BE49-F238E27FC236}">
                <a16:creationId xmlns:a16="http://schemas.microsoft.com/office/drawing/2014/main" id="{61C344B2-56F0-9C69-F2A5-172EB4949800}"/>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id="{1D0C35A8-75C1-B556-0679-DC1B80AB0CC8}"/>
              </a:ext>
            </a:extLst>
          </p:cNvPr>
          <p:cNvSpPr txBox="1">
            <a:spLocks/>
          </p:cNvSpPr>
          <p:nvPr/>
        </p:nvSpPr>
        <p:spPr>
          <a:xfrm>
            <a:off x="7263863" y="6034208"/>
            <a:ext cx="4761123" cy="63558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lnSpc>
                <a:spcPct val="120000"/>
              </a:lnSpc>
            </a:pPr>
            <a:r>
              <a:rPr lang="en-US" dirty="0"/>
              <a:t>5 Sport-Mythen</a:t>
            </a:r>
            <a:endParaRPr lang="de-CH" dirty="0"/>
          </a:p>
        </p:txBody>
      </p:sp>
      <p:sp>
        <p:nvSpPr>
          <p:cNvPr id="10" name="Subtitle 2">
            <a:extLst>
              <a:ext uri="{FF2B5EF4-FFF2-40B4-BE49-F238E27FC236}">
                <a16:creationId xmlns:a16="http://schemas.microsoft.com/office/drawing/2014/main" id="{EAED93FF-1F8A-16A8-6EED-6BE8C95371DB}"/>
              </a:ext>
            </a:extLst>
          </p:cNvPr>
          <p:cNvSpPr txBox="1">
            <a:spLocks/>
          </p:cNvSpPr>
          <p:nvPr/>
        </p:nvSpPr>
        <p:spPr>
          <a:xfrm>
            <a:off x="8507392" y="4077930"/>
            <a:ext cx="3620386" cy="1956278"/>
          </a:xfrm>
          <a:prstGeom prst="rect">
            <a:avLst/>
          </a:prstGeom>
        </p:spPr>
        <p:txBody>
          <a:bodyPr vert="horz" lIns="91440" tIns="45720" rIns="91440" bIns="45720" rtlCol="0" anchor="b">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3200" dirty="0"/>
              <a:t>Wir </a:t>
            </a:r>
            <a:r>
              <a:rPr lang="en-US" sz="3200" dirty="0" err="1"/>
              <a:t>klären</a:t>
            </a:r>
            <a:r>
              <a:rPr lang="en-US" sz="3200" dirty="0"/>
              <a:t> auf</a:t>
            </a:r>
          </a:p>
        </p:txBody>
      </p:sp>
    </p:spTree>
    <p:extLst>
      <p:ext uri="{BB962C8B-B14F-4D97-AF65-F5344CB8AC3E}">
        <p14:creationId xmlns:p14="http://schemas.microsoft.com/office/powerpoint/2010/main" val="3510097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86F61-5921-DFD4-597D-3ECE95EB3506}"/>
              </a:ext>
            </a:extLst>
          </p:cNvPr>
          <p:cNvSpPr>
            <a:spLocks noGrp="1"/>
          </p:cNvSpPr>
          <p:nvPr>
            <p:ph type="title"/>
          </p:nvPr>
        </p:nvSpPr>
        <p:spPr/>
        <p:txBody>
          <a:bodyPr/>
          <a:lstStyle/>
          <a:p>
            <a:r>
              <a:rPr lang="de-CH" dirty="0"/>
              <a:t>Heben mit geradem Rücken</a:t>
            </a:r>
          </a:p>
        </p:txBody>
      </p:sp>
      <p:sp>
        <p:nvSpPr>
          <p:cNvPr id="3" name="Content Placeholder 2">
            <a:extLst>
              <a:ext uri="{FF2B5EF4-FFF2-40B4-BE49-F238E27FC236}">
                <a16:creationId xmlns:a16="http://schemas.microsoft.com/office/drawing/2014/main" id="{2839AF7E-B028-1815-86A7-4370EF5759B2}"/>
              </a:ext>
            </a:extLst>
          </p:cNvPr>
          <p:cNvSpPr>
            <a:spLocks noGrp="1"/>
          </p:cNvSpPr>
          <p:nvPr>
            <p:ph idx="1"/>
          </p:nvPr>
        </p:nvSpPr>
        <p:spPr>
          <a:xfrm>
            <a:off x="516099" y="1093305"/>
            <a:ext cx="6600896" cy="5220684"/>
          </a:xfrm>
        </p:spPr>
        <p:txBody>
          <a:bodyPr/>
          <a:lstStyle/>
          <a:p>
            <a:pPr>
              <a:spcBef>
                <a:spcPts val="600"/>
              </a:spcBef>
            </a:pPr>
            <a:r>
              <a:rPr lang="de-CH" i="1" dirty="0"/>
              <a:t>Du musst mit geradem Rücken heben!</a:t>
            </a:r>
          </a:p>
          <a:p>
            <a:pPr>
              <a:spcBef>
                <a:spcPts val="600"/>
              </a:spcBef>
            </a:pPr>
            <a:r>
              <a:rPr lang="de-CH" dirty="0"/>
              <a:t>Richtig ist:</a:t>
            </a:r>
          </a:p>
          <a:p>
            <a:pPr>
              <a:spcBef>
                <a:spcPts val="600"/>
              </a:spcBef>
            </a:pPr>
            <a:r>
              <a:rPr lang="de-CH" dirty="0"/>
              <a:t>Angst vor "falscher" Technik (</a:t>
            </a:r>
            <a:r>
              <a:rPr lang="de-CH" dirty="0" err="1"/>
              <a:t>Kinesiophobie</a:t>
            </a:r>
            <a:r>
              <a:rPr lang="de-CH" dirty="0"/>
              <a:t>) führt oft zu Vermeidungsverhalten, was Muskeln/Strukturen eher schwächt.</a:t>
            </a:r>
          </a:p>
          <a:p>
            <a:pPr>
              <a:spcBef>
                <a:spcPts val="600"/>
              </a:spcBef>
            </a:pPr>
            <a:r>
              <a:rPr lang="de-CH" dirty="0"/>
              <a:t>Studien (u.a. Metastudie 2020) widerlegen, dass ein runder Rücken beim Heben automatisch Schmerzen verursacht – die Lendenwirbelsäule krümmt sich beim Heben aus tiefer Position ohnehin natürlich.</a:t>
            </a:r>
          </a:p>
          <a:p>
            <a:pPr>
              <a:spcBef>
                <a:spcPts val="600"/>
              </a:spcBef>
            </a:pPr>
            <a:r>
              <a:rPr lang="de-CH" dirty="0"/>
              <a:t>Entscheidender als die Technik sind Gewicht, Gewöhnung und Trainingsdosierung.</a:t>
            </a:r>
          </a:p>
          <a:p>
            <a:pPr>
              <a:spcBef>
                <a:spcPts val="600"/>
              </a:spcBef>
            </a:pPr>
            <a:endParaRPr lang="de-CH" dirty="0"/>
          </a:p>
          <a:p>
            <a:pPr marL="719138" indent="-719138">
              <a:spcBef>
                <a:spcPts val="600"/>
              </a:spcBef>
            </a:pPr>
            <a:r>
              <a:rPr lang="de-CH" b="1" dirty="0"/>
              <a:t>Fazit</a:t>
            </a:r>
            <a:r>
              <a:rPr lang="de-CH" dirty="0"/>
              <a:t>	Bei «normalem» Gewicht ist ein gerader Rücken nicht unbedingt erforderlich. Nur bei (zu) hohen Lasten macht die Technik einen Unterschied</a:t>
            </a:r>
          </a:p>
        </p:txBody>
      </p:sp>
      <p:sp>
        <p:nvSpPr>
          <p:cNvPr id="4" name="Slide Number Placeholder 3">
            <a:extLst>
              <a:ext uri="{FF2B5EF4-FFF2-40B4-BE49-F238E27FC236}">
                <a16:creationId xmlns:a16="http://schemas.microsoft.com/office/drawing/2014/main" id="{81AEECD6-D027-29C8-2E67-5BCE7802E3CB}"/>
              </a:ext>
            </a:extLst>
          </p:cNvPr>
          <p:cNvSpPr>
            <a:spLocks noGrp="1"/>
          </p:cNvSpPr>
          <p:nvPr>
            <p:ph type="sldNum" sz="quarter" idx="12"/>
          </p:nvPr>
        </p:nvSpPr>
        <p:spPr/>
        <p:txBody>
          <a:bodyPr/>
          <a:lstStyle/>
          <a:p>
            <a:fld id="{5A33CB2A-1702-4C1D-9CC4-8D472D39F19E}" type="slidenum">
              <a:rPr lang="en-US" smtClean="0"/>
              <a:t>13</a:t>
            </a:fld>
            <a:endParaRPr lang="en-US"/>
          </a:p>
        </p:txBody>
      </p:sp>
      <p:pic>
        <p:nvPicPr>
          <p:cNvPr id="6" name="Picture 5" descr="Tipps zum richtigen Heben und Tragen | DKV">
            <a:extLst>
              <a:ext uri="{FF2B5EF4-FFF2-40B4-BE49-F238E27FC236}">
                <a16:creationId xmlns:a16="http://schemas.microsoft.com/office/drawing/2014/main" id="{819036C2-942E-0177-5A7E-FEF87265BA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6781" y="1359235"/>
            <a:ext cx="4389120" cy="28285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9972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95CB7-D6BC-0486-EAAA-70182B8562E8}"/>
              </a:ext>
            </a:extLst>
          </p:cNvPr>
          <p:cNvSpPr>
            <a:spLocks noGrp="1"/>
          </p:cNvSpPr>
          <p:nvPr>
            <p:ph type="title"/>
          </p:nvPr>
        </p:nvSpPr>
        <p:spPr/>
        <p:txBody>
          <a:bodyPr/>
          <a:lstStyle/>
          <a:p>
            <a:r>
              <a:rPr lang="de-CH" dirty="0"/>
              <a:t>Joggen schadet den Knien</a:t>
            </a:r>
          </a:p>
        </p:txBody>
      </p:sp>
      <p:sp>
        <p:nvSpPr>
          <p:cNvPr id="3" name="Content Placeholder 2">
            <a:extLst>
              <a:ext uri="{FF2B5EF4-FFF2-40B4-BE49-F238E27FC236}">
                <a16:creationId xmlns:a16="http://schemas.microsoft.com/office/drawing/2014/main" id="{B0ADE6AC-DBCC-CE43-BF0B-E3413CC8C96B}"/>
              </a:ext>
            </a:extLst>
          </p:cNvPr>
          <p:cNvSpPr>
            <a:spLocks noGrp="1"/>
          </p:cNvSpPr>
          <p:nvPr>
            <p:ph idx="1"/>
          </p:nvPr>
        </p:nvSpPr>
        <p:spPr>
          <a:xfrm>
            <a:off x="516098" y="1093305"/>
            <a:ext cx="7016551" cy="5220684"/>
          </a:xfrm>
        </p:spPr>
        <p:txBody>
          <a:bodyPr/>
          <a:lstStyle/>
          <a:p>
            <a:r>
              <a:rPr lang="de-CH" i="1" dirty="0"/>
              <a:t>Geh’ nicht Joggen, das macht die Knie kaputt</a:t>
            </a:r>
          </a:p>
          <a:p>
            <a:r>
              <a:rPr lang="de-CH" dirty="0"/>
              <a:t>Richtig ist:</a:t>
            </a:r>
          </a:p>
          <a:p>
            <a:r>
              <a:rPr lang="de-CH" dirty="0"/>
              <a:t>Freizeitläufer haben sogar ein geringeres </a:t>
            </a:r>
            <a:r>
              <a:rPr lang="de-CH" dirty="0" err="1"/>
              <a:t>Arthroserisiko</a:t>
            </a:r>
            <a:r>
              <a:rPr lang="de-CH" dirty="0"/>
              <a:t> (3,5 %) als Nichtsportler (10,2 %); nur Eliteläufer liegen etwas höher (13,3 %).</a:t>
            </a:r>
          </a:p>
          <a:p>
            <a:r>
              <a:rPr lang="de-CH" dirty="0"/>
              <a:t>Moderate Belastung fördert die Knorpelversorgung.</a:t>
            </a:r>
          </a:p>
          <a:p>
            <a:r>
              <a:rPr lang="de-CH" dirty="0"/>
              <a:t>Probleme entstehen meist durch unbedachten Wiedereinstieg nach längerer Pause, nicht durch das Laufen selbst.</a:t>
            </a:r>
          </a:p>
          <a:p>
            <a:r>
              <a:rPr lang="de-CH" dirty="0"/>
              <a:t>Faustregel: Solange keine oder nur geringe Schmerzen nach dem Training auftreten, ist die Belastung in Ordnung.</a:t>
            </a:r>
          </a:p>
          <a:p>
            <a:endParaRPr lang="de-CH" dirty="0"/>
          </a:p>
          <a:p>
            <a:pPr marL="719138" indent="-719138"/>
            <a:r>
              <a:rPr lang="de-CH" b="1" dirty="0"/>
              <a:t>Fazit</a:t>
            </a:r>
            <a:r>
              <a:rPr lang="de-CH" dirty="0"/>
              <a:t>	Nicht die Sportart an sich sondern Überlastung und Überschätzung sind das Problem. </a:t>
            </a:r>
            <a:br>
              <a:rPr lang="de-CH" dirty="0"/>
            </a:br>
            <a:r>
              <a:rPr lang="de-CH" dirty="0"/>
              <a:t>Hast Du Schmerzen: aufhören!</a:t>
            </a:r>
          </a:p>
        </p:txBody>
      </p:sp>
      <p:sp>
        <p:nvSpPr>
          <p:cNvPr id="4" name="Slide Number Placeholder 3">
            <a:extLst>
              <a:ext uri="{FF2B5EF4-FFF2-40B4-BE49-F238E27FC236}">
                <a16:creationId xmlns:a16="http://schemas.microsoft.com/office/drawing/2014/main" id="{7559646D-BF2B-ED57-10E5-E2FB3AD044DA}"/>
              </a:ext>
            </a:extLst>
          </p:cNvPr>
          <p:cNvSpPr>
            <a:spLocks noGrp="1"/>
          </p:cNvSpPr>
          <p:nvPr>
            <p:ph type="sldNum" sz="quarter" idx="12"/>
          </p:nvPr>
        </p:nvSpPr>
        <p:spPr/>
        <p:txBody>
          <a:bodyPr/>
          <a:lstStyle/>
          <a:p>
            <a:fld id="{5A33CB2A-1702-4C1D-9CC4-8D472D39F19E}" type="slidenum">
              <a:rPr lang="en-US" smtClean="0"/>
              <a:t>14</a:t>
            </a:fld>
            <a:endParaRPr lang="en-US"/>
          </a:p>
        </p:txBody>
      </p:sp>
      <p:pic>
        <p:nvPicPr>
          <p:cNvPr id="5" name="Picture 4" descr="Joggen schadet den Gelenken? • fresh/clear/strong">
            <a:extLst>
              <a:ext uri="{FF2B5EF4-FFF2-40B4-BE49-F238E27FC236}">
                <a16:creationId xmlns:a16="http://schemas.microsoft.com/office/drawing/2014/main" id="{A2DCE455-FA5C-1E0E-8702-2F846D9D48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4950" y="1093305"/>
            <a:ext cx="3319904" cy="2209811"/>
          </a:xfrm>
          <a:prstGeom prst="rect">
            <a:avLst/>
          </a:prstGeom>
          <a:ln>
            <a:noFill/>
          </a:ln>
          <a:effectLst>
            <a:outerShdw blurRad="292100" dist="139700" dir="2700000" algn="tl" rotWithShape="0">
              <a:srgbClr val="333333">
                <a:alpha val="65000"/>
              </a:srgbClr>
            </a:outerShdw>
          </a:effectLst>
        </p:spPr>
      </p:pic>
      <p:pic>
        <p:nvPicPr>
          <p:cNvPr id="6" name="Picture 5" descr="Knorpelersatzverfahren: Was ist das? | Helios Gesundheit">
            <a:extLst>
              <a:ext uri="{FF2B5EF4-FFF2-40B4-BE49-F238E27FC236}">
                <a16:creationId xmlns:a16="http://schemas.microsoft.com/office/drawing/2014/main" id="{912455D0-0161-4121-2AAD-CF1E3B449F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8346689" y="3600450"/>
            <a:ext cx="2534686" cy="24458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6836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7E6C5-A3C0-020D-5147-5A6E9F2BDC86}"/>
              </a:ext>
            </a:extLst>
          </p:cNvPr>
          <p:cNvSpPr>
            <a:spLocks noGrp="1"/>
          </p:cNvSpPr>
          <p:nvPr>
            <p:ph type="title"/>
          </p:nvPr>
        </p:nvSpPr>
        <p:spPr/>
        <p:txBody>
          <a:bodyPr/>
          <a:lstStyle/>
          <a:p>
            <a:r>
              <a:rPr lang="de-CH" dirty="0"/>
              <a:t>"</a:t>
            </a:r>
            <a:r>
              <a:rPr lang="de-CH" dirty="0" err="1"/>
              <a:t>No</a:t>
            </a:r>
            <a:r>
              <a:rPr lang="de-CH" dirty="0"/>
              <a:t> </a:t>
            </a:r>
            <a:r>
              <a:rPr lang="de-CH" dirty="0" err="1"/>
              <a:t>pain</a:t>
            </a:r>
            <a:r>
              <a:rPr lang="de-CH" dirty="0"/>
              <a:t>, </a:t>
            </a:r>
            <a:r>
              <a:rPr lang="de-CH" dirty="0" err="1"/>
              <a:t>no</a:t>
            </a:r>
            <a:r>
              <a:rPr lang="de-CH" dirty="0"/>
              <a:t> </a:t>
            </a:r>
            <a:r>
              <a:rPr lang="de-CH" dirty="0" err="1"/>
              <a:t>gain</a:t>
            </a:r>
            <a:r>
              <a:rPr lang="de-CH" dirty="0"/>
              <a:t>"</a:t>
            </a:r>
          </a:p>
        </p:txBody>
      </p:sp>
      <p:sp>
        <p:nvSpPr>
          <p:cNvPr id="3" name="Content Placeholder 2">
            <a:extLst>
              <a:ext uri="{FF2B5EF4-FFF2-40B4-BE49-F238E27FC236}">
                <a16:creationId xmlns:a16="http://schemas.microsoft.com/office/drawing/2014/main" id="{CAA0E7A8-458A-5D66-E208-F424F8563570}"/>
              </a:ext>
            </a:extLst>
          </p:cNvPr>
          <p:cNvSpPr>
            <a:spLocks noGrp="1"/>
          </p:cNvSpPr>
          <p:nvPr>
            <p:ph idx="1"/>
          </p:nvPr>
        </p:nvSpPr>
        <p:spPr>
          <a:xfrm>
            <a:off x="516099" y="1093305"/>
            <a:ext cx="7289756" cy="5220684"/>
          </a:xfrm>
        </p:spPr>
        <p:txBody>
          <a:bodyPr/>
          <a:lstStyle/>
          <a:p>
            <a:pPr fontAlgn="ctr"/>
            <a:r>
              <a:rPr lang="de-CH" i="1" dirty="0"/>
              <a:t>Fühlst Du keinen Schmerz, trainierst Du nicht genug oder zu schwach</a:t>
            </a:r>
          </a:p>
          <a:p>
            <a:pPr fontAlgn="ctr"/>
            <a:r>
              <a:rPr lang="de-CH" dirty="0"/>
              <a:t>Richtig ist:</a:t>
            </a:r>
          </a:p>
          <a:p>
            <a:pPr fontAlgn="ctr"/>
            <a:r>
              <a:rPr lang="de-CH" dirty="0"/>
              <a:t>Krafttraining kann individuell schmerzarm gestaltet werden.</a:t>
            </a:r>
          </a:p>
          <a:p>
            <a:pPr fontAlgn="ctr"/>
            <a:r>
              <a:rPr lang="de-CH" dirty="0"/>
              <a:t>Training mit sehr hohen Gewichten (3–5 Wiederholungen) ist oft nahezu schmerzfrei; klassisches Training (8–12 Wiederholungen) kann bei den letzten Wiederholungen leicht brennen.</a:t>
            </a:r>
          </a:p>
          <a:p>
            <a:pPr fontAlgn="ctr"/>
            <a:r>
              <a:rPr lang="de-CH" dirty="0"/>
              <a:t>Nur Kraftausdauer-Training (z. B. Rudern, Radfahren) erfordert das Aushalten von Belastung an der Grenze.</a:t>
            </a:r>
          </a:p>
          <a:p>
            <a:pPr fontAlgn="ctr"/>
            <a:r>
              <a:rPr lang="de-CH" dirty="0"/>
              <a:t>Auch Ausdauersport ist schmerzfrei möglich – ideal bei 60–75 % der maximalen Herzfrequenz (man kann sich noch unterhalten).</a:t>
            </a:r>
          </a:p>
          <a:p>
            <a:pPr fontAlgn="ctr"/>
            <a:endParaRPr lang="de-CH" dirty="0"/>
          </a:p>
          <a:p>
            <a:pPr marL="808038" indent="-808038" fontAlgn="ctr"/>
            <a:r>
              <a:rPr lang="de-CH" b="1" dirty="0"/>
              <a:t>Fazit</a:t>
            </a:r>
            <a:r>
              <a:rPr lang="de-CH" dirty="0"/>
              <a:t>	Leichter Muskelschmerz als Folge der Übersäuerung ist OK. Alles andere ist Überlastung und schädlich.</a:t>
            </a:r>
          </a:p>
          <a:p>
            <a:endParaRPr lang="de-CH" dirty="0"/>
          </a:p>
        </p:txBody>
      </p:sp>
      <p:sp>
        <p:nvSpPr>
          <p:cNvPr id="4" name="Slide Number Placeholder 3">
            <a:extLst>
              <a:ext uri="{FF2B5EF4-FFF2-40B4-BE49-F238E27FC236}">
                <a16:creationId xmlns:a16="http://schemas.microsoft.com/office/drawing/2014/main" id="{0653D383-0622-E895-138D-5FD659B278FA}"/>
              </a:ext>
            </a:extLst>
          </p:cNvPr>
          <p:cNvSpPr>
            <a:spLocks noGrp="1"/>
          </p:cNvSpPr>
          <p:nvPr>
            <p:ph type="sldNum" sz="quarter" idx="12"/>
          </p:nvPr>
        </p:nvSpPr>
        <p:spPr/>
        <p:txBody>
          <a:bodyPr/>
          <a:lstStyle/>
          <a:p>
            <a:fld id="{5A33CB2A-1702-4C1D-9CC4-8D472D39F19E}" type="slidenum">
              <a:rPr lang="en-US" smtClean="0"/>
              <a:t>15</a:t>
            </a:fld>
            <a:endParaRPr lang="en-US"/>
          </a:p>
        </p:txBody>
      </p:sp>
      <p:pic>
        <p:nvPicPr>
          <p:cNvPr id="5" name="Picture 4" descr="No Pain No Gain SVG-Schnittdatei Von Creative Fabrica Crafts · Creative  Fabrica">
            <a:extLst>
              <a:ext uri="{FF2B5EF4-FFF2-40B4-BE49-F238E27FC236}">
                <a16:creationId xmlns:a16="http://schemas.microsoft.com/office/drawing/2014/main" id="{BC424FAC-2361-2FE0-FDA7-622D3AC957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308124" y="1093305"/>
            <a:ext cx="2854247" cy="1114813"/>
          </a:xfrm>
          <a:prstGeom prst="rect">
            <a:avLst/>
          </a:prstGeom>
          <a:ln>
            <a:noFill/>
          </a:ln>
          <a:effectLst>
            <a:outerShdw blurRad="292100" dist="139700" dir="2700000" algn="tl" rotWithShape="0">
              <a:srgbClr val="333333">
                <a:alpha val="65000"/>
              </a:srgbClr>
            </a:outerShdw>
          </a:effectLst>
        </p:spPr>
      </p:pic>
      <p:pic>
        <p:nvPicPr>
          <p:cNvPr id="6" name="Picture 5" descr="Was ist ein Zirkeltraining und wie wird es umgesetzt">
            <a:extLst>
              <a:ext uri="{FF2B5EF4-FFF2-40B4-BE49-F238E27FC236}">
                <a16:creationId xmlns:a16="http://schemas.microsoft.com/office/drawing/2014/main" id="{51DEF378-E17C-9453-FF1E-CB2E00571E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5535" y="3010830"/>
            <a:ext cx="3599423" cy="30847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03223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57A92-B1A9-A2EF-AE71-E337BA57AF03}"/>
              </a:ext>
            </a:extLst>
          </p:cNvPr>
          <p:cNvSpPr>
            <a:spLocks noGrp="1"/>
          </p:cNvSpPr>
          <p:nvPr>
            <p:ph type="title"/>
          </p:nvPr>
        </p:nvSpPr>
        <p:spPr/>
        <p:txBody>
          <a:bodyPr/>
          <a:lstStyle/>
          <a:p>
            <a:r>
              <a:rPr lang="de-CH" dirty="0"/>
              <a:t>Kraftsport macht Frauen «massig»</a:t>
            </a:r>
          </a:p>
        </p:txBody>
      </p:sp>
      <p:sp>
        <p:nvSpPr>
          <p:cNvPr id="3" name="Content Placeholder 2">
            <a:extLst>
              <a:ext uri="{FF2B5EF4-FFF2-40B4-BE49-F238E27FC236}">
                <a16:creationId xmlns:a16="http://schemas.microsoft.com/office/drawing/2014/main" id="{1F59007B-6524-E222-6224-2999704753C2}"/>
              </a:ext>
            </a:extLst>
          </p:cNvPr>
          <p:cNvSpPr>
            <a:spLocks noGrp="1"/>
          </p:cNvSpPr>
          <p:nvPr>
            <p:ph idx="1"/>
          </p:nvPr>
        </p:nvSpPr>
        <p:spPr>
          <a:xfrm>
            <a:off x="516099" y="1093305"/>
            <a:ext cx="7144790" cy="5220684"/>
          </a:xfrm>
        </p:spPr>
        <p:txBody>
          <a:bodyPr/>
          <a:lstStyle/>
          <a:p>
            <a:pPr fontAlgn="ctr"/>
            <a:r>
              <a:rPr lang="de-CH" i="1" dirty="0"/>
              <a:t>Frauen sollen kein Krafttraining machen</a:t>
            </a:r>
          </a:p>
          <a:p>
            <a:pPr fontAlgn="ctr"/>
            <a:r>
              <a:rPr lang="de-CH" dirty="0"/>
              <a:t>Richtig ist:</a:t>
            </a:r>
          </a:p>
          <a:p>
            <a:pPr fontAlgn="ctr"/>
            <a:r>
              <a:rPr lang="de-CH" dirty="0"/>
              <a:t>Muskelaufbau wird stark durch Testosteron gesteuert – Frauen haben 90 % weniger davon als Männer.</a:t>
            </a:r>
          </a:p>
          <a:p>
            <a:pPr fontAlgn="ctr"/>
            <a:r>
              <a:rPr lang="de-CH" dirty="0"/>
              <a:t>Der Eindruck von "dickeren" Armen/Beinen entsteht meist durch fehlenden Fettabbau (ungünstige Ernährung), nicht durch übermäßigen Muskelaufbau.</a:t>
            </a:r>
          </a:p>
          <a:p>
            <a:pPr fontAlgn="ctr"/>
            <a:r>
              <a:rPr lang="de-CH" dirty="0"/>
              <a:t>Kraftsport erhöht den Grundumsatz und unterstützt so den Fettabbau – sichtbar eher im Erscheinungsbild als auf der Waage.</a:t>
            </a:r>
          </a:p>
          <a:p>
            <a:pPr fontAlgn="ctr"/>
            <a:endParaRPr lang="de-CH" dirty="0"/>
          </a:p>
          <a:p>
            <a:pPr marL="808038" indent="-808038" fontAlgn="ctr"/>
            <a:r>
              <a:rPr lang="de-CH" b="1" dirty="0"/>
              <a:t>Fazit</a:t>
            </a:r>
            <a:r>
              <a:rPr lang="de-CH" dirty="0"/>
              <a:t>	Auch hier gilt: Richtig dosiert sorgt es für Fettabbau und Verbesserung des Muskeltonus und der Figur.</a:t>
            </a:r>
          </a:p>
          <a:p>
            <a:endParaRPr lang="de-CH" dirty="0"/>
          </a:p>
        </p:txBody>
      </p:sp>
      <p:sp>
        <p:nvSpPr>
          <p:cNvPr id="4" name="Slide Number Placeholder 3">
            <a:extLst>
              <a:ext uri="{FF2B5EF4-FFF2-40B4-BE49-F238E27FC236}">
                <a16:creationId xmlns:a16="http://schemas.microsoft.com/office/drawing/2014/main" id="{DBC094A1-9244-DE65-015B-D87BF800516F}"/>
              </a:ext>
            </a:extLst>
          </p:cNvPr>
          <p:cNvSpPr>
            <a:spLocks noGrp="1"/>
          </p:cNvSpPr>
          <p:nvPr>
            <p:ph type="sldNum" sz="quarter" idx="12"/>
          </p:nvPr>
        </p:nvSpPr>
        <p:spPr/>
        <p:txBody>
          <a:bodyPr/>
          <a:lstStyle/>
          <a:p>
            <a:fld id="{5A33CB2A-1702-4C1D-9CC4-8D472D39F19E}" type="slidenum">
              <a:rPr lang="en-US" smtClean="0"/>
              <a:t>16</a:t>
            </a:fld>
            <a:endParaRPr lang="en-US"/>
          </a:p>
        </p:txBody>
      </p:sp>
      <p:pic>
        <p:nvPicPr>
          <p:cNvPr id="6" name="Picture 5" descr="Krafttraining für Frauen: Mythen, Fakten &amp; Trainingsplan für Zuhause">
            <a:extLst>
              <a:ext uri="{FF2B5EF4-FFF2-40B4-BE49-F238E27FC236}">
                <a16:creationId xmlns:a16="http://schemas.microsoft.com/office/drawing/2014/main" id="{AC8F692E-074B-D9AA-77FE-BDE933CAD9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4939" y="1708510"/>
            <a:ext cx="4285152" cy="32875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1926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431EB-B945-5940-E2BD-9E11AB9343E5}"/>
              </a:ext>
            </a:extLst>
          </p:cNvPr>
          <p:cNvSpPr>
            <a:spLocks noGrp="1"/>
          </p:cNvSpPr>
          <p:nvPr>
            <p:ph type="title"/>
          </p:nvPr>
        </p:nvSpPr>
        <p:spPr/>
        <p:txBody>
          <a:bodyPr/>
          <a:lstStyle/>
          <a:p>
            <a:r>
              <a:rPr lang="de-CH" dirty="0"/>
              <a:t>Sport macht dick durch Appetit</a:t>
            </a:r>
          </a:p>
        </p:txBody>
      </p:sp>
      <p:sp>
        <p:nvSpPr>
          <p:cNvPr id="3" name="Content Placeholder 2">
            <a:extLst>
              <a:ext uri="{FF2B5EF4-FFF2-40B4-BE49-F238E27FC236}">
                <a16:creationId xmlns:a16="http://schemas.microsoft.com/office/drawing/2014/main" id="{835F85C3-E044-39B2-5567-E3B2477267DC}"/>
              </a:ext>
            </a:extLst>
          </p:cNvPr>
          <p:cNvSpPr>
            <a:spLocks noGrp="1"/>
          </p:cNvSpPr>
          <p:nvPr>
            <p:ph idx="1"/>
          </p:nvPr>
        </p:nvSpPr>
        <p:spPr>
          <a:xfrm>
            <a:off x="516099" y="1093305"/>
            <a:ext cx="7484902" cy="5220684"/>
          </a:xfrm>
        </p:spPr>
        <p:txBody>
          <a:bodyPr/>
          <a:lstStyle/>
          <a:p>
            <a:pPr fontAlgn="ctr"/>
            <a:r>
              <a:rPr lang="de-CH" i="1" dirty="0"/>
              <a:t>Zu viel Sport und Du frisst in Dich hinein und wirst fett</a:t>
            </a:r>
          </a:p>
          <a:p>
            <a:pPr fontAlgn="ctr"/>
            <a:r>
              <a:rPr lang="de-CH" dirty="0"/>
              <a:t>Richtig ist:</a:t>
            </a:r>
          </a:p>
          <a:p>
            <a:pPr fontAlgn="ctr"/>
            <a:r>
              <a:rPr lang="de-CH" dirty="0"/>
              <a:t>Kurzfristig zügelt intensives Training eher den Appetit (durch Adrenalin); Hungergefühl kommt erst später.</a:t>
            </a:r>
          </a:p>
          <a:p>
            <a:pPr fontAlgn="ctr"/>
            <a:r>
              <a:rPr lang="de-CH" dirty="0"/>
              <a:t>Problematisch wird es nur, wenn Sport als Rechtfertigung für übermäßiges Essen dient.</a:t>
            </a:r>
          </a:p>
          <a:p>
            <a:pPr fontAlgn="ctr"/>
            <a:r>
              <a:rPr lang="de-CH" dirty="0"/>
              <a:t>Der Trainingszeitpunkt könnte eine Rolle spielen: Eine Studie (2020) zeigte, dass Frühsportler bei gleicher Leistung deutlich mehr Gewicht verloren als Abendsportler – abgenommen haben aber alle Gruppen.</a:t>
            </a:r>
          </a:p>
          <a:p>
            <a:pPr fontAlgn="ctr"/>
            <a:endParaRPr lang="de-CH" dirty="0"/>
          </a:p>
          <a:p>
            <a:pPr marL="808038" indent="-808038" fontAlgn="ctr"/>
            <a:r>
              <a:rPr lang="de-CH" b="1" dirty="0"/>
              <a:t>Fazit</a:t>
            </a:r>
            <a:r>
              <a:rPr lang="de-CH" dirty="0"/>
              <a:t>	Sport zügelt normalerweise den Appetit. Wer Sport als Argument nimmt, um zu Essen, trainiert nicht richtig 😉 </a:t>
            </a:r>
            <a:br>
              <a:rPr lang="de-CH" dirty="0"/>
            </a:br>
            <a:r>
              <a:rPr lang="de-CH" dirty="0"/>
              <a:t>Sport hilft beim Abnehmen, wenn man es regelmässig macht.</a:t>
            </a:r>
          </a:p>
          <a:p>
            <a:endParaRPr lang="de-CH" dirty="0"/>
          </a:p>
        </p:txBody>
      </p:sp>
      <p:sp>
        <p:nvSpPr>
          <p:cNvPr id="4" name="Slide Number Placeholder 3">
            <a:extLst>
              <a:ext uri="{FF2B5EF4-FFF2-40B4-BE49-F238E27FC236}">
                <a16:creationId xmlns:a16="http://schemas.microsoft.com/office/drawing/2014/main" id="{75BA47BC-2B3F-3FFD-AE8F-13DA6D52A30B}"/>
              </a:ext>
            </a:extLst>
          </p:cNvPr>
          <p:cNvSpPr>
            <a:spLocks noGrp="1"/>
          </p:cNvSpPr>
          <p:nvPr>
            <p:ph type="sldNum" sz="quarter" idx="12"/>
          </p:nvPr>
        </p:nvSpPr>
        <p:spPr/>
        <p:txBody>
          <a:bodyPr/>
          <a:lstStyle/>
          <a:p>
            <a:fld id="{5A33CB2A-1702-4C1D-9CC4-8D472D39F19E}" type="slidenum">
              <a:rPr lang="en-US" smtClean="0"/>
              <a:t>17</a:t>
            </a:fld>
            <a:endParaRPr lang="en-US"/>
          </a:p>
        </p:txBody>
      </p:sp>
      <p:pic>
        <p:nvPicPr>
          <p:cNvPr id="5" name="Picture 4" descr="Sport: Das Fett trainiert mit | PZ – Pharmazeutische Zeitung">
            <a:extLst>
              <a:ext uri="{FF2B5EF4-FFF2-40B4-BE49-F238E27FC236}">
                <a16:creationId xmlns:a16="http://schemas.microsoft.com/office/drawing/2014/main" id="{8C0263E9-5679-86E5-3715-8E162ECD61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4237" y="771961"/>
            <a:ext cx="2300866" cy="1533911"/>
          </a:xfrm>
          <a:prstGeom prst="rect">
            <a:avLst/>
          </a:prstGeom>
          <a:ln>
            <a:noFill/>
          </a:ln>
          <a:effectLst>
            <a:outerShdw blurRad="292100" dist="139700" dir="2700000" algn="tl" rotWithShape="0">
              <a:srgbClr val="333333">
                <a:alpha val="65000"/>
              </a:srgbClr>
            </a:outerShdw>
          </a:effectLst>
        </p:spPr>
      </p:pic>
      <p:pic>
        <p:nvPicPr>
          <p:cNvPr id="6" name="Picture 5" descr="Effizient abnehmen: Mit diesen 10 Sportarten Kilos loswerden - FIT FOR FUN">
            <a:extLst>
              <a:ext uri="{FF2B5EF4-FFF2-40B4-BE49-F238E27FC236}">
                <a16:creationId xmlns:a16="http://schemas.microsoft.com/office/drawing/2014/main" id="{72D1760F-81F6-A898-9232-12ED9E9E64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1000" y="2590778"/>
            <a:ext cx="3799229" cy="37992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3412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eonardo da Vinci und die Quadratur des Kreises – Wilhelm Ostwald Park">
            <a:extLst>
              <a:ext uri="{FF2B5EF4-FFF2-40B4-BE49-F238E27FC236}">
                <a16:creationId xmlns:a16="http://schemas.microsoft.com/office/drawing/2014/main" id="{02DE2A3A-433E-E5B1-70F3-F20E145CBA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8" name="Freeform: Shape 7">
            <a:extLst>
              <a:ext uri="{FF2B5EF4-FFF2-40B4-BE49-F238E27FC236}">
                <a16:creationId xmlns:a16="http://schemas.microsoft.com/office/drawing/2014/main" id="{61C344B2-56F0-9C69-F2A5-172EB4949800}"/>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id="{1D0C35A8-75C1-B556-0679-DC1B80AB0CC8}"/>
              </a:ext>
            </a:extLst>
          </p:cNvPr>
          <p:cNvSpPr txBox="1">
            <a:spLocks/>
          </p:cNvSpPr>
          <p:nvPr/>
        </p:nvSpPr>
        <p:spPr>
          <a:xfrm>
            <a:off x="6475956" y="6034208"/>
            <a:ext cx="5195234" cy="63558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lnSpc>
                <a:spcPct val="120000"/>
              </a:lnSpc>
            </a:pPr>
            <a:r>
              <a:rPr lang="en-US" dirty="0" err="1"/>
              <a:t>Mitmach</a:t>
            </a:r>
            <a:r>
              <a:rPr lang="en-US" dirty="0"/>
              <a:t>-Experiment</a:t>
            </a:r>
            <a:endParaRPr lang="de-CH" dirty="0"/>
          </a:p>
        </p:txBody>
      </p:sp>
      <p:sp>
        <p:nvSpPr>
          <p:cNvPr id="7" name="Subtitle 2">
            <a:extLst>
              <a:ext uri="{FF2B5EF4-FFF2-40B4-BE49-F238E27FC236}">
                <a16:creationId xmlns:a16="http://schemas.microsoft.com/office/drawing/2014/main" id="{EAED93FF-1F8A-16A8-6EED-6BE8C95371DB}"/>
              </a:ext>
            </a:extLst>
          </p:cNvPr>
          <p:cNvSpPr txBox="1">
            <a:spLocks/>
          </p:cNvSpPr>
          <p:nvPr/>
        </p:nvSpPr>
        <p:spPr>
          <a:xfrm>
            <a:off x="8731187" y="4099446"/>
            <a:ext cx="3018903" cy="1956278"/>
          </a:xfrm>
          <a:prstGeom prst="rect">
            <a:avLst/>
          </a:prstGeom>
        </p:spPr>
        <p:txBody>
          <a:bodyPr vert="horz" lIns="91440" tIns="45720" rIns="91440" bIns="45720" rtlCol="0" anchor="b">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3200" dirty="0" err="1"/>
              <a:t>Physik</a:t>
            </a:r>
            <a:r>
              <a:rPr lang="en-US" sz="3200" dirty="0"/>
              <a:t> </a:t>
            </a:r>
            <a:br>
              <a:rPr lang="en-US" sz="3200" dirty="0"/>
            </a:br>
            <a:r>
              <a:rPr lang="en-US" sz="3200" dirty="0" err="1"/>
              <a:t>selbst</a:t>
            </a:r>
            <a:r>
              <a:rPr lang="en-US" sz="3200" dirty="0"/>
              <a:t> </a:t>
            </a:r>
            <a:r>
              <a:rPr lang="en-US" sz="3200" dirty="0" err="1"/>
              <a:t>erleben</a:t>
            </a:r>
            <a:endParaRPr lang="en-US" sz="3200" dirty="0"/>
          </a:p>
        </p:txBody>
      </p:sp>
      <p:pic>
        <p:nvPicPr>
          <p:cNvPr id="3" name="Picture 2" descr="braunem Papier, Schere und Klebeband aufgerollt, auf einem weißen  Hintergrund isoliert Kit bereit für einen Büroumzug wickeln Stockfotografie  - Alamy">
            <a:extLst>
              <a:ext uri="{FF2B5EF4-FFF2-40B4-BE49-F238E27FC236}">
                <a16:creationId xmlns:a16="http://schemas.microsoft.com/office/drawing/2014/main" id="{495BA707-BA65-F982-E74B-4AB9106DAB9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5889322" y="668611"/>
            <a:ext cx="6368501" cy="3378954"/>
          </a:xfrm>
          <a:prstGeom prst="rect">
            <a:avLst/>
          </a:prstGeom>
        </p:spPr>
      </p:pic>
      <p:sp>
        <p:nvSpPr>
          <p:cNvPr id="5" name="Star: 32 Points 4">
            <a:extLst>
              <a:ext uri="{FF2B5EF4-FFF2-40B4-BE49-F238E27FC236}">
                <a16:creationId xmlns:a16="http://schemas.microsoft.com/office/drawing/2014/main" id="{5DE98D3D-2B5F-596D-E826-5925397C6DCC}"/>
              </a:ext>
            </a:extLst>
          </p:cNvPr>
          <p:cNvSpPr/>
          <p:nvPr/>
        </p:nvSpPr>
        <p:spPr>
          <a:xfrm>
            <a:off x="248439" y="3664545"/>
            <a:ext cx="3136193" cy="1774289"/>
          </a:xfrm>
          <a:prstGeom prst="star32">
            <a:avLst>
              <a:gd name="adj" fmla="val 45381"/>
            </a:avLst>
          </a:prstGeom>
          <a:solidFill>
            <a:srgbClr val="FFFF00"/>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de-CH" sz="3200" dirty="0">
                <a:solidFill>
                  <a:sysClr val="windowText" lastClr="000000"/>
                </a:solidFill>
              </a:rPr>
              <a:t>Mitmach-</a:t>
            </a:r>
          </a:p>
          <a:p>
            <a:pPr algn="ctr"/>
            <a:r>
              <a:rPr lang="de-CH" sz="3200" dirty="0">
                <a:solidFill>
                  <a:sysClr val="windowText" lastClr="000000"/>
                </a:solidFill>
              </a:rPr>
              <a:t>Experiment</a:t>
            </a:r>
          </a:p>
        </p:txBody>
      </p:sp>
    </p:spTree>
    <p:extLst>
      <p:ext uri="{BB962C8B-B14F-4D97-AF65-F5344CB8AC3E}">
        <p14:creationId xmlns:p14="http://schemas.microsoft.com/office/powerpoint/2010/main" val="2645868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DBFE7-3B28-C9B3-E646-563392376E31}"/>
              </a:ext>
            </a:extLst>
          </p:cNvPr>
          <p:cNvSpPr>
            <a:spLocks noGrp="1"/>
          </p:cNvSpPr>
          <p:nvPr>
            <p:ph type="title"/>
          </p:nvPr>
        </p:nvSpPr>
        <p:spPr/>
        <p:txBody>
          <a:bodyPr/>
          <a:lstStyle/>
          <a:p>
            <a:r>
              <a:rPr lang="de-CH" dirty="0"/>
              <a:t>Das Loch in der Hand</a:t>
            </a:r>
          </a:p>
        </p:txBody>
      </p:sp>
      <p:sp>
        <p:nvSpPr>
          <p:cNvPr id="3" name="Content Placeholder 2">
            <a:extLst>
              <a:ext uri="{FF2B5EF4-FFF2-40B4-BE49-F238E27FC236}">
                <a16:creationId xmlns:a16="http://schemas.microsoft.com/office/drawing/2014/main" id="{A9C814C2-8E91-9BF3-10B2-2897BA5C82AF}"/>
              </a:ext>
            </a:extLst>
          </p:cNvPr>
          <p:cNvSpPr>
            <a:spLocks noGrp="1"/>
          </p:cNvSpPr>
          <p:nvPr>
            <p:ph idx="1"/>
          </p:nvPr>
        </p:nvSpPr>
        <p:spPr>
          <a:xfrm>
            <a:off x="516098" y="1093305"/>
            <a:ext cx="5934882" cy="5220684"/>
          </a:xfrm>
        </p:spPr>
        <p:txBody>
          <a:bodyPr/>
          <a:lstStyle/>
          <a:p>
            <a:r>
              <a:rPr lang="de-CH" b="1" dirty="0"/>
              <a:t>Vorbereitung – Röhre formen</a:t>
            </a:r>
          </a:p>
          <a:p>
            <a:r>
              <a:rPr lang="de-CH" dirty="0"/>
              <a:t>Nehmt ein Blatt Papier und formt daraus eine Röhre</a:t>
            </a:r>
          </a:p>
          <a:p>
            <a:endParaRPr lang="de-CH" dirty="0"/>
          </a:p>
          <a:p>
            <a:r>
              <a:rPr lang="de-CH" b="1" dirty="0"/>
              <a:t>Experiment</a:t>
            </a:r>
          </a:p>
          <a:p>
            <a:r>
              <a:rPr lang="de-CH" dirty="0"/>
              <a:t>Haltet die Röhre an das eine Auge, so dass Ihr noch etwas von der Umgebung seht (nicht aufsetzen)´.</a:t>
            </a:r>
          </a:p>
          <a:p>
            <a:r>
              <a:rPr lang="de-CH" dirty="0"/>
              <a:t>Haltet die andere Hand direkt an die Röhre.</a:t>
            </a:r>
          </a:p>
          <a:p>
            <a:r>
              <a:rPr lang="de-CH" dirty="0"/>
              <a:t>Ergebnis: Eure Hand hat ein Loch!</a:t>
            </a:r>
          </a:p>
          <a:p>
            <a:endParaRPr lang="de-CH" dirty="0"/>
          </a:p>
          <a:p>
            <a:r>
              <a:rPr lang="de-CH" b="1" dirty="0"/>
              <a:t>Erklärung</a:t>
            </a:r>
          </a:p>
          <a:p>
            <a:r>
              <a:rPr lang="de-CH" dirty="0"/>
              <a:t>Das Gehirn setzt die Bilder beider Augen zusammen. Helle Teile dominieren dunklere Regionen.</a:t>
            </a:r>
          </a:p>
        </p:txBody>
      </p:sp>
      <p:sp>
        <p:nvSpPr>
          <p:cNvPr id="4" name="Slide Number Placeholder 3">
            <a:extLst>
              <a:ext uri="{FF2B5EF4-FFF2-40B4-BE49-F238E27FC236}">
                <a16:creationId xmlns:a16="http://schemas.microsoft.com/office/drawing/2014/main" id="{CAD60608-C6EB-74FF-65F6-D128168C6340}"/>
              </a:ext>
            </a:extLst>
          </p:cNvPr>
          <p:cNvSpPr>
            <a:spLocks noGrp="1"/>
          </p:cNvSpPr>
          <p:nvPr>
            <p:ph type="sldNum" sz="quarter" idx="12"/>
          </p:nvPr>
        </p:nvSpPr>
        <p:spPr/>
        <p:txBody>
          <a:bodyPr/>
          <a:lstStyle/>
          <a:p>
            <a:fld id="{5A33CB2A-1702-4C1D-9CC4-8D472D39F19E}" type="slidenum">
              <a:rPr lang="en-US" smtClean="0"/>
              <a:t>19</a:t>
            </a:fld>
            <a:endParaRPr lang="en-US"/>
          </a:p>
        </p:txBody>
      </p:sp>
      <p:pic>
        <p:nvPicPr>
          <p:cNvPr id="5" name="Picture 4" descr="Hilfe, ein Loch in der Hand!">
            <a:extLst>
              <a:ext uri="{FF2B5EF4-FFF2-40B4-BE49-F238E27FC236}">
                <a16:creationId xmlns:a16="http://schemas.microsoft.com/office/drawing/2014/main" id="{E1EE7F2C-5E64-2425-A230-A246E67257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6917" y="637219"/>
            <a:ext cx="2369360" cy="1777020"/>
          </a:xfrm>
          <a:prstGeom prst="rect">
            <a:avLst/>
          </a:prstGeom>
          <a:ln>
            <a:noFill/>
          </a:ln>
          <a:effectLst>
            <a:outerShdw blurRad="292100" dist="139700" dir="2700000" algn="tl" rotWithShape="0">
              <a:srgbClr val="333333">
                <a:alpha val="65000"/>
              </a:srgbClr>
            </a:outerShdw>
          </a:effectLst>
        </p:spPr>
      </p:pic>
      <p:pic>
        <p:nvPicPr>
          <p:cNvPr id="6" name="Picture 5" descr="Houlgate. Festival de rue | Les petits débrouillards">
            <a:extLst>
              <a:ext uri="{FF2B5EF4-FFF2-40B4-BE49-F238E27FC236}">
                <a16:creationId xmlns:a16="http://schemas.microsoft.com/office/drawing/2014/main" id="{28C2D5BC-9EE5-1585-C236-7A8694F727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6917" y="2618087"/>
            <a:ext cx="2377285" cy="1777020"/>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5D495ED2-5B4D-CE17-0727-5CBAC2F02723}"/>
              </a:ext>
            </a:extLst>
          </p:cNvPr>
          <p:cNvPicPr>
            <a:picLocks noChangeAspect="1"/>
          </p:cNvPicPr>
          <p:nvPr/>
        </p:nvPicPr>
        <p:blipFill>
          <a:blip r:embed="rId4"/>
          <a:stretch>
            <a:fillRect/>
          </a:stretch>
        </p:blipFill>
        <p:spPr>
          <a:xfrm>
            <a:off x="6241762" y="5070161"/>
            <a:ext cx="2261043" cy="1150620"/>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7D637839-2481-98F0-1DEA-F0DAD67A3F62}"/>
              </a:ext>
            </a:extLst>
          </p:cNvPr>
          <p:cNvPicPr>
            <a:picLocks noChangeAspect="1"/>
          </p:cNvPicPr>
          <p:nvPr/>
        </p:nvPicPr>
        <p:blipFill>
          <a:blip r:embed="rId5"/>
          <a:stretch>
            <a:fillRect/>
          </a:stretch>
        </p:blipFill>
        <p:spPr>
          <a:xfrm>
            <a:off x="9508656" y="4847423"/>
            <a:ext cx="1338360" cy="1596095"/>
          </a:xfrm>
          <a:prstGeom prst="rect">
            <a:avLst/>
          </a:prstGeom>
          <a:ln>
            <a:noFill/>
          </a:ln>
          <a:effectLst>
            <a:outerShdw blurRad="292100" dist="139700" dir="2700000" algn="tl" rotWithShape="0">
              <a:srgbClr val="333333">
                <a:alpha val="65000"/>
              </a:srgbClr>
            </a:outerShdw>
          </a:effectLst>
        </p:spPr>
      </p:pic>
      <p:sp>
        <p:nvSpPr>
          <p:cNvPr id="11" name="Arrow: Right 10">
            <a:extLst>
              <a:ext uri="{FF2B5EF4-FFF2-40B4-BE49-F238E27FC236}">
                <a16:creationId xmlns:a16="http://schemas.microsoft.com/office/drawing/2014/main" id="{99225840-D82D-326C-D631-77E6BD6F101E}"/>
              </a:ext>
            </a:extLst>
          </p:cNvPr>
          <p:cNvSpPr/>
          <p:nvPr/>
        </p:nvSpPr>
        <p:spPr>
          <a:xfrm>
            <a:off x="8714678" y="5469673"/>
            <a:ext cx="702527" cy="540834"/>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79961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 calcmode="lin" valueType="num">
                                      <p:cBhvr additive="base">
                                        <p:cTn id="2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 calcmode="lin" valueType="num">
                                      <p:cBhvr additive="base">
                                        <p:cTn id="3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D64A3-DF9A-C62E-824D-77E725A02827}"/>
              </a:ext>
            </a:extLst>
          </p:cNvPr>
          <p:cNvSpPr>
            <a:spLocks noGrp="1"/>
          </p:cNvSpPr>
          <p:nvPr>
            <p:ph type="ctrTitle"/>
          </p:nvPr>
        </p:nvSpPr>
        <p:spPr>
          <a:xfrm>
            <a:off x="4155707" y="148970"/>
            <a:ext cx="3797709" cy="676940"/>
          </a:xfrm>
        </p:spPr>
        <p:txBody>
          <a:bodyPr anchor="t"/>
          <a:lstStyle/>
          <a:p>
            <a:pPr algn="ctr"/>
            <a:r>
              <a:rPr lang="en-US" dirty="0" err="1"/>
              <a:t>Willkommen</a:t>
            </a:r>
            <a:r>
              <a:rPr lang="en-US" dirty="0"/>
              <a:t> </a:t>
            </a:r>
            <a:r>
              <a:rPr lang="en-US" dirty="0" err="1"/>
              <a:t>zur</a:t>
            </a:r>
            <a:r>
              <a:rPr lang="en-US" dirty="0"/>
              <a:t> </a:t>
            </a:r>
            <a:endParaRPr lang="de-CH" dirty="0"/>
          </a:p>
        </p:txBody>
      </p:sp>
      <p:sp>
        <p:nvSpPr>
          <p:cNvPr id="7" name="Rectangle 6">
            <a:extLst>
              <a:ext uri="{FF2B5EF4-FFF2-40B4-BE49-F238E27FC236}">
                <a16:creationId xmlns:a16="http://schemas.microsoft.com/office/drawing/2014/main" id="{2F06FFDB-047F-9FDF-4C0F-3167232BCE72}"/>
              </a:ext>
            </a:extLst>
          </p:cNvPr>
          <p:cNvSpPr/>
          <p:nvPr/>
        </p:nvSpPr>
        <p:spPr>
          <a:xfrm>
            <a:off x="10537723" y="0"/>
            <a:ext cx="1654277" cy="1122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8" name="Picture 7" descr="A silhouette of a person and person&#10;&#10;AI-generated content may be incorrect.">
            <a:extLst>
              <a:ext uri="{FF2B5EF4-FFF2-40B4-BE49-F238E27FC236}">
                <a16:creationId xmlns:a16="http://schemas.microsoft.com/office/drawing/2014/main" id="{C80CB2CD-2E23-624A-7E37-F55CEED27152}"/>
              </a:ext>
            </a:extLst>
          </p:cNvPr>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63381" y="207037"/>
            <a:ext cx="1001480" cy="864000"/>
          </a:xfrm>
          <a:prstGeom prst="rect">
            <a:avLst/>
          </a:prstGeom>
        </p:spPr>
      </p:pic>
      <p:sp>
        <p:nvSpPr>
          <p:cNvPr id="9" name="TextBox 8">
            <a:extLst>
              <a:ext uri="{FF2B5EF4-FFF2-40B4-BE49-F238E27FC236}">
                <a16:creationId xmlns:a16="http://schemas.microsoft.com/office/drawing/2014/main" id="{17FC2A30-EDBF-0E8A-416F-3AAEF3ADC013}"/>
              </a:ext>
            </a:extLst>
          </p:cNvPr>
          <p:cNvSpPr txBox="1"/>
          <p:nvPr/>
        </p:nvSpPr>
        <p:spPr>
          <a:xfrm>
            <a:off x="9987643" y="1054077"/>
            <a:ext cx="1880643" cy="830997"/>
          </a:xfrm>
          <a:prstGeom prst="rect">
            <a:avLst/>
          </a:prstGeom>
          <a:noFill/>
        </p:spPr>
        <p:txBody>
          <a:bodyPr wrap="none" rtlCol="0">
            <a:spAutoFit/>
          </a:bodyPr>
          <a:lstStyle/>
          <a:p>
            <a:r>
              <a:rPr lang="en-US" sz="2400" dirty="0" err="1">
                <a:latin typeface="Arial" panose="020B0604020202020204" pitchFamily="34" charset="0"/>
                <a:cs typeface="Arial" panose="020B0604020202020204" pitchFamily="34" charset="0"/>
              </a:rPr>
              <a:t>KoMi</a:t>
            </a:r>
            <a:r>
              <a:rPr lang="en-US" sz="2400" dirty="0">
                <a:latin typeface="Arial" panose="020B0604020202020204" pitchFamily="34" charset="0"/>
                <a:cs typeface="Arial" panose="020B0604020202020204" pitchFamily="34" charset="0"/>
              </a:rPr>
              <a:t>-Soirée</a:t>
            </a:r>
          </a:p>
          <a:p>
            <a:pPr algn="ctr"/>
            <a:r>
              <a:rPr lang="en-US" sz="2400" dirty="0">
                <a:latin typeface="Arial" panose="020B0604020202020204" pitchFamily="34" charset="0"/>
                <a:cs typeface="Arial" panose="020B0604020202020204" pitchFamily="34" charset="0"/>
              </a:rPr>
              <a:t>06-2026</a:t>
            </a:r>
          </a:p>
        </p:txBody>
      </p:sp>
      <p:pic>
        <p:nvPicPr>
          <p:cNvPr id="4" name="Picture 3">
            <a:extLst>
              <a:ext uri="{FF2B5EF4-FFF2-40B4-BE49-F238E27FC236}">
                <a16:creationId xmlns:a16="http://schemas.microsoft.com/office/drawing/2014/main" id="{B2BE4FCA-590D-99E4-E6F0-2105FF808E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0998" y="0"/>
            <a:ext cx="8519474" cy="6858000"/>
          </a:xfrm>
          <a:prstGeom prst="rect">
            <a:avLst/>
          </a:prstGeom>
        </p:spPr>
      </p:pic>
    </p:spTree>
    <p:extLst>
      <p:ext uri="{BB962C8B-B14F-4D97-AF65-F5344CB8AC3E}">
        <p14:creationId xmlns:p14="http://schemas.microsoft.com/office/powerpoint/2010/main" val="1580542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54138-BE8E-8178-CCB3-25D1AF8A6EE0}"/>
              </a:ext>
            </a:extLst>
          </p:cNvPr>
          <p:cNvSpPr>
            <a:spLocks noGrp="1"/>
          </p:cNvSpPr>
          <p:nvPr>
            <p:ph type="title"/>
          </p:nvPr>
        </p:nvSpPr>
        <p:spPr/>
        <p:txBody>
          <a:bodyPr/>
          <a:lstStyle/>
          <a:p>
            <a:r>
              <a:rPr lang="de-CH" dirty="0"/>
              <a:t>Salto Butterseite</a:t>
            </a:r>
          </a:p>
        </p:txBody>
      </p:sp>
      <p:sp>
        <p:nvSpPr>
          <p:cNvPr id="3" name="Content Placeholder 2">
            <a:extLst>
              <a:ext uri="{FF2B5EF4-FFF2-40B4-BE49-F238E27FC236}">
                <a16:creationId xmlns:a16="http://schemas.microsoft.com/office/drawing/2014/main" id="{736F3482-1E14-F826-AD54-0FCD32F862C2}"/>
              </a:ext>
            </a:extLst>
          </p:cNvPr>
          <p:cNvSpPr>
            <a:spLocks noGrp="1"/>
          </p:cNvSpPr>
          <p:nvPr>
            <p:ph idx="1"/>
          </p:nvPr>
        </p:nvSpPr>
        <p:spPr>
          <a:xfrm>
            <a:off x="516099" y="1093305"/>
            <a:ext cx="5656102" cy="5220684"/>
          </a:xfrm>
        </p:spPr>
        <p:txBody>
          <a:bodyPr/>
          <a:lstStyle/>
          <a:p>
            <a:r>
              <a:rPr lang="de-CH" dirty="0"/>
              <a:t>Ein Brot fällt immer mit der Oberseite auf den Boden. Warum ist das so?</a:t>
            </a:r>
          </a:p>
          <a:p>
            <a:r>
              <a:rPr lang="de-CH" b="1" dirty="0"/>
              <a:t>Vorbereitung</a:t>
            </a:r>
          </a:p>
          <a:p>
            <a:r>
              <a:rPr lang="de-CH" dirty="0"/>
              <a:t>Drei Münzen stapeln und zwischen zwei Finger nehmen. Die kleinere Münze kommt in die Mitte.</a:t>
            </a:r>
          </a:p>
          <a:p>
            <a:r>
              <a:rPr lang="de-CH" b="1" dirty="0"/>
              <a:t>Durchführung</a:t>
            </a:r>
          </a:p>
          <a:p>
            <a:r>
              <a:rPr lang="de-CH" dirty="0"/>
              <a:t>Nur(!) die untere grosse Münze loslassen und mit </a:t>
            </a:r>
            <a:br>
              <a:rPr lang="de-CH" dirty="0"/>
            </a:br>
            <a:r>
              <a:rPr lang="de-CH" dirty="0"/>
              <a:t>der anderen Hand auffangen. Die kleine Münze ist ‘verschwunden’.</a:t>
            </a:r>
          </a:p>
          <a:p>
            <a:r>
              <a:rPr lang="de-CH" b="1" dirty="0"/>
              <a:t>Erklärung</a:t>
            </a:r>
          </a:p>
          <a:p>
            <a:r>
              <a:rPr lang="de-CH" dirty="0"/>
              <a:t>Beim Loslassen haftet der Rand etwas länger an einem Finger. Die grosse Münze bekommt dadurch einen Drall und nimmt die kleine Münze mit. </a:t>
            </a:r>
            <a:br>
              <a:rPr lang="de-CH" dirty="0"/>
            </a:br>
            <a:r>
              <a:rPr lang="de-CH" dirty="0"/>
              <a:t>Im Fall schafft sie aber nur eine halbe Drehung.</a:t>
            </a:r>
          </a:p>
        </p:txBody>
      </p:sp>
      <p:sp>
        <p:nvSpPr>
          <p:cNvPr id="4" name="Slide Number Placeholder 3">
            <a:extLst>
              <a:ext uri="{FF2B5EF4-FFF2-40B4-BE49-F238E27FC236}">
                <a16:creationId xmlns:a16="http://schemas.microsoft.com/office/drawing/2014/main" id="{230ED123-C601-FCCB-32CE-FA41ADA03235}"/>
              </a:ext>
            </a:extLst>
          </p:cNvPr>
          <p:cNvSpPr>
            <a:spLocks noGrp="1"/>
          </p:cNvSpPr>
          <p:nvPr>
            <p:ph type="sldNum" sz="quarter" idx="12"/>
          </p:nvPr>
        </p:nvSpPr>
        <p:spPr/>
        <p:txBody>
          <a:bodyPr/>
          <a:lstStyle/>
          <a:p>
            <a:fld id="{5A33CB2A-1702-4C1D-9CC4-8D472D39F19E}" type="slidenum">
              <a:rPr lang="en-US" smtClean="0"/>
              <a:t>20</a:t>
            </a:fld>
            <a:endParaRPr lang="en-US"/>
          </a:p>
        </p:txBody>
      </p:sp>
      <p:pic>
        <p:nvPicPr>
          <p:cNvPr id="5" name="Picture 4" descr="Experiment: Halber Salto">
            <a:extLst>
              <a:ext uri="{FF2B5EF4-FFF2-40B4-BE49-F238E27FC236}">
                <a16:creationId xmlns:a16="http://schemas.microsoft.com/office/drawing/2014/main" id="{D731264E-75C2-484C-E62A-4A15F5E033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5266" y="563136"/>
            <a:ext cx="2671646" cy="2003735"/>
          </a:xfrm>
          <a:prstGeom prst="rect">
            <a:avLst/>
          </a:prstGeom>
          <a:ln>
            <a:noFill/>
          </a:ln>
          <a:effectLst>
            <a:outerShdw blurRad="292100" dist="139700" dir="2700000" algn="tl" rotWithShape="0">
              <a:srgbClr val="333333">
                <a:alpha val="65000"/>
              </a:srgbClr>
            </a:outerShdw>
          </a:effectLst>
        </p:spPr>
      </p:pic>
      <p:pic>
        <p:nvPicPr>
          <p:cNvPr id="6" name="Picture 5" descr="Experiment: Halber Salto">
            <a:extLst>
              <a:ext uri="{FF2B5EF4-FFF2-40B4-BE49-F238E27FC236}">
                <a16:creationId xmlns:a16="http://schemas.microsoft.com/office/drawing/2014/main" id="{DEB93667-571A-FA1E-A58D-F18B5D5015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9803" y="2096970"/>
            <a:ext cx="2723685" cy="3631580"/>
          </a:xfrm>
          <a:prstGeom prst="rect">
            <a:avLst/>
          </a:prstGeom>
          <a:ln>
            <a:noFill/>
          </a:ln>
          <a:effectLst>
            <a:outerShdw blurRad="292100" dist="139700" dir="2700000" algn="tl" rotWithShape="0">
              <a:srgbClr val="333333">
                <a:alpha val="65000"/>
              </a:srgbClr>
            </a:outerShdw>
          </a:effectLst>
        </p:spPr>
      </p:pic>
      <p:sp>
        <p:nvSpPr>
          <p:cNvPr id="7" name="Speech Bubble: Rectangle with Corners Rounded 6">
            <a:extLst>
              <a:ext uri="{FF2B5EF4-FFF2-40B4-BE49-F238E27FC236}">
                <a16:creationId xmlns:a16="http://schemas.microsoft.com/office/drawing/2014/main" id="{23F444BB-02E1-AE48-C94D-BD81A7C31CC9}"/>
              </a:ext>
            </a:extLst>
          </p:cNvPr>
          <p:cNvSpPr/>
          <p:nvPr/>
        </p:nvSpPr>
        <p:spPr>
          <a:xfrm>
            <a:off x="5871411" y="2760270"/>
            <a:ext cx="3264225" cy="3087077"/>
          </a:xfrm>
          <a:prstGeom prst="wedgeRoundRectCallout">
            <a:avLst>
              <a:gd name="adj1" fmla="val -60961"/>
              <a:gd name="adj2" fmla="val 67605"/>
              <a:gd name="adj3" fmla="val 16667"/>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spcAft>
                <a:spcPts val="1200"/>
              </a:spcAft>
            </a:pPr>
            <a:r>
              <a:rPr lang="de-CH" b="1" dirty="0"/>
              <a:t>Fun Fact</a:t>
            </a:r>
          </a:p>
          <a:p>
            <a:pPr algn="ctr"/>
            <a:r>
              <a:rPr lang="de-CH" dirty="0"/>
              <a:t>Für eine ganze Drehung bräuchte die Münze etwa die vierfache Höhe (Grund: Fallbeschleunigung). Deshalb landen Münze und Brot mit der Oberseite unten.</a:t>
            </a:r>
          </a:p>
        </p:txBody>
      </p:sp>
    </p:spTree>
    <p:extLst>
      <p:ext uri="{BB962C8B-B14F-4D97-AF65-F5344CB8AC3E}">
        <p14:creationId xmlns:p14="http://schemas.microsoft.com/office/powerpoint/2010/main" val="344649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DC07A-2AC6-2297-962E-51D46371AF19}"/>
              </a:ext>
            </a:extLst>
          </p:cNvPr>
          <p:cNvSpPr>
            <a:spLocks noGrp="1"/>
          </p:cNvSpPr>
          <p:nvPr>
            <p:ph type="title"/>
          </p:nvPr>
        </p:nvSpPr>
        <p:spPr/>
        <p:txBody>
          <a:bodyPr/>
          <a:lstStyle/>
          <a:p>
            <a:r>
              <a:rPr lang="en-US" dirty="0"/>
              <a:t>Pause</a:t>
            </a:r>
            <a:endParaRPr lang="de-CH" dirty="0"/>
          </a:p>
        </p:txBody>
      </p:sp>
      <p:pic>
        <p:nvPicPr>
          <p:cNvPr id="6" name="Content Placeholder 5" descr="A clock with a blue and black text&#10;&#10;AI-generated content may be incorrect.">
            <a:extLst>
              <a:ext uri="{FF2B5EF4-FFF2-40B4-BE49-F238E27FC236}">
                <a16:creationId xmlns:a16="http://schemas.microsoft.com/office/drawing/2014/main" id="{6F686272-8A81-1E2D-7A39-2078A7AB3B1E}"/>
              </a:ext>
            </a:extLst>
          </p:cNvPr>
          <p:cNvPicPr>
            <a:picLocks noGrp="1" noChangeAspect="1"/>
          </p:cNvPicPr>
          <p:nvPr>
            <p:ph idx="1"/>
          </p:nvPr>
        </p:nvPicPr>
        <p:blipFill>
          <a:blip r:embed="rId2" cstate="email">
            <a:extLst>
              <a:ext uri="{28A0092B-C50C-407E-A947-70E740481C1C}">
                <a14:useLocalDpi xmlns:a14="http://schemas.microsoft.com/office/drawing/2010/main" val="0"/>
              </a:ext>
            </a:extLst>
          </a:blip>
          <a:srcRect l="67704"/>
          <a:stretch/>
        </p:blipFill>
        <p:spPr>
          <a:xfrm>
            <a:off x="4191785" y="723023"/>
            <a:ext cx="3808430" cy="3825881"/>
          </a:xfrm>
        </p:spPr>
      </p:pic>
      <p:sp>
        <p:nvSpPr>
          <p:cNvPr id="4" name="Slide Number Placeholder 3">
            <a:extLst>
              <a:ext uri="{FF2B5EF4-FFF2-40B4-BE49-F238E27FC236}">
                <a16:creationId xmlns:a16="http://schemas.microsoft.com/office/drawing/2014/main" id="{E8282991-17ED-8601-F3BC-B7F179D3876B}"/>
              </a:ext>
            </a:extLst>
          </p:cNvPr>
          <p:cNvSpPr>
            <a:spLocks noGrp="1"/>
          </p:cNvSpPr>
          <p:nvPr>
            <p:ph type="sldNum" sz="quarter" idx="12"/>
          </p:nvPr>
        </p:nvSpPr>
        <p:spPr/>
        <p:txBody>
          <a:bodyPr/>
          <a:lstStyle/>
          <a:p>
            <a:fld id="{5A33CB2A-1702-4C1D-9CC4-8D472D39F19E}" type="slidenum">
              <a:rPr lang="en-US" smtClean="0"/>
              <a:t>21</a:t>
            </a:fld>
            <a:endParaRPr lang="en-US"/>
          </a:p>
        </p:txBody>
      </p:sp>
      <p:pic>
        <p:nvPicPr>
          <p:cNvPr id="10" name="Picture 9">
            <a:extLst>
              <a:ext uri="{FF2B5EF4-FFF2-40B4-BE49-F238E27FC236}">
                <a16:creationId xmlns:a16="http://schemas.microsoft.com/office/drawing/2014/main" id="{4F822FB6-A5A0-A844-F673-AEE4E6060333}"/>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91764" y="4499213"/>
            <a:ext cx="10821724" cy="2026222"/>
          </a:xfrm>
          <a:prstGeom prst="rect">
            <a:avLst/>
          </a:prstGeom>
        </p:spPr>
      </p:pic>
    </p:spTree>
    <p:extLst>
      <p:ext uri="{BB962C8B-B14F-4D97-AF65-F5344CB8AC3E}">
        <p14:creationId xmlns:p14="http://schemas.microsoft.com/office/powerpoint/2010/main" val="1968085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Wetter in Deutschland kippt drastisch: Unwetter zerreißen Hitzewelle">
            <a:extLst>
              <a:ext uri="{FF2B5EF4-FFF2-40B4-BE49-F238E27FC236}">
                <a16:creationId xmlns:a16="http://schemas.microsoft.com/office/drawing/2014/main" id="{4B74045F-B401-486F-55CF-ACC54DE315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525" y="858"/>
            <a:ext cx="12189444" cy="6856562"/>
          </a:xfrm>
          <a:prstGeom prst="rect">
            <a:avLst/>
          </a:prstGeom>
        </p:spPr>
      </p:pic>
      <p:sp>
        <p:nvSpPr>
          <p:cNvPr id="8" name="Freeform: Shape 7">
            <a:extLst>
              <a:ext uri="{FF2B5EF4-FFF2-40B4-BE49-F238E27FC236}">
                <a16:creationId xmlns:a16="http://schemas.microsoft.com/office/drawing/2014/main" id="{61C344B2-56F0-9C69-F2A5-172EB4949800}"/>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id="{1D0C35A8-75C1-B556-0679-DC1B80AB0CC8}"/>
              </a:ext>
            </a:extLst>
          </p:cNvPr>
          <p:cNvSpPr txBox="1">
            <a:spLocks/>
          </p:cNvSpPr>
          <p:nvPr/>
        </p:nvSpPr>
        <p:spPr>
          <a:xfrm>
            <a:off x="6896987" y="5655500"/>
            <a:ext cx="4787456" cy="101428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lnSpc>
                <a:spcPct val="100000"/>
              </a:lnSpc>
            </a:pPr>
            <a:r>
              <a:rPr lang="en-US" dirty="0" err="1"/>
              <a:t>Hitzewelle</a:t>
            </a:r>
            <a:endParaRPr lang="de-CH" dirty="0"/>
          </a:p>
        </p:txBody>
      </p:sp>
      <p:sp>
        <p:nvSpPr>
          <p:cNvPr id="4" name="Subtitle 2">
            <a:extLst>
              <a:ext uri="{FF2B5EF4-FFF2-40B4-BE49-F238E27FC236}">
                <a16:creationId xmlns:a16="http://schemas.microsoft.com/office/drawing/2014/main" id="{B87AAB6C-8B1F-C04C-E8E0-43604B957C2F}"/>
              </a:ext>
            </a:extLst>
          </p:cNvPr>
          <p:cNvSpPr txBox="1">
            <a:spLocks/>
          </p:cNvSpPr>
          <p:nvPr/>
        </p:nvSpPr>
        <p:spPr>
          <a:xfrm>
            <a:off x="8488681" y="3869205"/>
            <a:ext cx="3261410" cy="2134646"/>
          </a:xfrm>
          <a:prstGeom prst="rect">
            <a:avLst/>
          </a:prstGeom>
        </p:spPr>
        <p:txBody>
          <a:bodyPr vert="horz" lIns="91440" tIns="45720" rIns="91440" bIns="45720" rtlCol="0" anchor="b">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CH" sz="3200" dirty="0"/>
              <a:t>Schaden und Gegen-</a:t>
            </a:r>
            <a:r>
              <a:rPr lang="de-CH" sz="3200" dirty="0" err="1"/>
              <a:t>massnahmen</a:t>
            </a:r>
            <a:endParaRPr lang="de-CH" sz="3200" dirty="0"/>
          </a:p>
        </p:txBody>
      </p:sp>
      <p:pic>
        <p:nvPicPr>
          <p:cNvPr id="7" name="Picture 6">
            <a:extLst>
              <a:ext uri="{FF2B5EF4-FFF2-40B4-BE49-F238E27FC236}">
                <a16:creationId xmlns:a16="http://schemas.microsoft.com/office/drawing/2014/main" id="{369531E0-8680-CCFE-ADB7-3A652FF4A20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7927581" y="288699"/>
            <a:ext cx="3822510" cy="2845129"/>
          </a:xfrm>
          <a:prstGeom prst="rect">
            <a:avLst/>
          </a:prstGeom>
        </p:spPr>
      </p:pic>
    </p:spTree>
    <p:extLst>
      <p:ext uri="{BB962C8B-B14F-4D97-AF65-F5344CB8AC3E}">
        <p14:creationId xmlns:p14="http://schemas.microsoft.com/office/powerpoint/2010/main" val="3986662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0E101-15D4-C0A9-4BD4-3B4AD1F1DA83}"/>
              </a:ext>
            </a:extLst>
          </p:cNvPr>
          <p:cNvSpPr>
            <a:spLocks noGrp="1"/>
          </p:cNvSpPr>
          <p:nvPr>
            <p:ph type="title"/>
          </p:nvPr>
        </p:nvSpPr>
        <p:spPr/>
        <p:txBody>
          <a:bodyPr/>
          <a:lstStyle/>
          <a:p>
            <a:r>
              <a:rPr lang="de-CH" sz="3600" dirty="0"/>
              <a:t>Der Trend</a:t>
            </a:r>
            <a:endParaRPr lang="de-CH" dirty="0"/>
          </a:p>
        </p:txBody>
      </p:sp>
      <p:sp>
        <p:nvSpPr>
          <p:cNvPr id="3" name="Content Placeholder 2">
            <a:extLst>
              <a:ext uri="{FF2B5EF4-FFF2-40B4-BE49-F238E27FC236}">
                <a16:creationId xmlns:a16="http://schemas.microsoft.com/office/drawing/2014/main" id="{9E36EFE7-4BB3-3846-497E-70089CC256FC}"/>
              </a:ext>
            </a:extLst>
          </p:cNvPr>
          <p:cNvSpPr>
            <a:spLocks noGrp="1"/>
          </p:cNvSpPr>
          <p:nvPr>
            <p:ph idx="1"/>
          </p:nvPr>
        </p:nvSpPr>
        <p:spPr>
          <a:xfrm>
            <a:off x="516098" y="1093305"/>
            <a:ext cx="4295653" cy="5220684"/>
          </a:xfrm>
        </p:spPr>
        <p:txBody>
          <a:bodyPr/>
          <a:lstStyle/>
          <a:p>
            <a:pPr>
              <a:spcBef>
                <a:spcPts val="300"/>
              </a:spcBef>
            </a:pPr>
            <a:r>
              <a:rPr lang="de-CH" dirty="0"/>
              <a:t>Das beliebteste Argument zur Zeit:</a:t>
            </a:r>
          </a:p>
          <a:p>
            <a:pPr>
              <a:spcBef>
                <a:spcPts val="300"/>
              </a:spcBef>
            </a:pPr>
            <a:r>
              <a:rPr lang="de-CH" i="1" dirty="0"/>
              <a:t>Auch früher gab es Hitze-Tage!</a:t>
            </a:r>
          </a:p>
          <a:p>
            <a:pPr>
              <a:spcBef>
                <a:spcPts val="300"/>
              </a:spcBef>
            </a:pPr>
            <a:endParaRPr lang="de-CH" sz="1000" dirty="0"/>
          </a:p>
          <a:p>
            <a:pPr>
              <a:spcBef>
                <a:spcPts val="300"/>
              </a:spcBef>
            </a:pPr>
            <a:r>
              <a:rPr lang="de-CH" dirty="0"/>
              <a:t>Und das stimmt sogar. Nur…</a:t>
            </a:r>
          </a:p>
          <a:p>
            <a:pPr>
              <a:spcBef>
                <a:spcPts val="300"/>
              </a:spcBef>
            </a:pPr>
            <a:r>
              <a:rPr lang="de-CH" dirty="0"/>
              <a:t>…gab es damals nicht so viele!</a:t>
            </a:r>
          </a:p>
          <a:p>
            <a:pPr>
              <a:spcBef>
                <a:spcPts val="300"/>
              </a:spcBef>
            </a:pPr>
            <a:r>
              <a:rPr lang="de-CH" dirty="0"/>
              <a:t>Es gab damals sogar Sommer ohne einen einzigen Hitzetag. Seit 2004 ist das vorbei.</a:t>
            </a:r>
          </a:p>
          <a:p>
            <a:pPr>
              <a:spcBef>
                <a:spcPts val="300"/>
              </a:spcBef>
            </a:pPr>
            <a:endParaRPr lang="de-CH" sz="1000" dirty="0"/>
          </a:p>
          <a:p>
            <a:pPr>
              <a:spcBef>
                <a:spcPts val="300"/>
              </a:spcBef>
            </a:pPr>
            <a:r>
              <a:rPr lang="de-CH" dirty="0"/>
              <a:t>Im Vergleich zu den 70ern//80ern steigt die Anzahl von 3…5 auf heute ~14!</a:t>
            </a:r>
          </a:p>
          <a:p>
            <a:pPr>
              <a:spcBef>
                <a:spcPts val="300"/>
              </a:spcBef>
            </a:pPr>
            <a:r>
              <a:rPr lang="de-CH" dirty="0"/>
              <a:t>Tendenz weiter steigend.</a:t>
            </a:r>
          </a:p>
          <a:p>
            <a:pPr>
              <a:spcBef>
                <a:spcPts val="300"/>
              </a:spcBef>
            </a:pPr>
            <a:r>
              <a:rPr lang="de-CH" dirty="0"/>
              <a:t>Wenn wir interpolieren kommen wir im Schnitt auf ~25 Tage um das Jahr 2040!</a:t>
            </a:r>
          </a:p>
          <a:p>
            <a:pPr>
              <a:spcBef>
                <a:spcPts val="300"/>
              </a:spcBef>
            </a:pPr>
            <a:endParaRPr lang="de-CH" sz="1000" dirty="0"/>
          </a:p>
          <a:p>
            <a:pPr>
              <a:spcBef>
                <a:spcPts val="300"/>
              </a:spcBef>
            </a:pPr>
            <a:r>
              <a:rPr lang="de-CH" dirty="0"/>
              <a:t>Es ist gut wenn wir uns vorbereiten!</a:t>
            </a:r>
          </a:p>
          <a:p>
            <a:pPr lvl="0">
              <a:spcBef>
                <a:spcPts val="300"/>
              </a:spcBef>
            </a:pPr>
            <a:endParaRPr lang="de-CH" dirty="0"/>
          </a:p>
          <a:p>
            <a:pPr>
              <a:spcBef>
                <a:spcPts val="300"/>
              </a:spcBef>
            </a:pPr>
            <a:endParaRPr lang="de-CH" dirty="0"/>
          </a:p>
        </p:txBody>
      </p:sp>
      <p:sp>
        <p:nvSpPr>
          <p:cNvPr id="4" name="Slide Number Placeholder 3">
            <a:extLst>
              <a:ext uri="{FF2B5EF4-FFF2-40B4-BE49-F238E27FC236}">
                <a16:creationId xmlns:a16="http://schemas.microsoft.com/office/drawing/2014/main" id="{9FE3065F-B5EF-279A-CDEB-20FD3664C752}"/>
              </a:ext>
            </a:extLst>
          </p:cNvPr>
          <p:cNvSpPr>
            <a:spLocks noGrp="1"/>
          </p:cNvSpPr>
          <p:nvPr>
            <p:ph type="sldNum" sz="quarter" idx="12"/>
          </p:nvPr>
        </p:nvSpPr>
        <p:spPr/>
        <p:txBody>
          <a:bodyPr/>
          <a:lstStyle/>
          <a:p>
            <a:fld id="{5A33CB2A-1702-4C1D-9CC4-8D472D39F19E}" type="slidenum">
              <a:rPr lang="en-US" smtClean="0"/>
              <a:t>23</a:t>
            </a:fld>
            <a:endParaRPr lang="en-US"/>
          </a:p>
        </p:txBody>
      </p:sp>
      <p:pic>
        <p:nvPicPr>
          <p:cNvPr id="9" name="Picture 8">
            <a:extLst>
              <a:ext uri="{FF2B5EF4-FFF2-40B4-BE49-F238E27FC236}">
                <a16:creationId xmlns:a16="http://schemas.microsoft.com/office/drawing/2014/main" id="{6116098C-2541-9B6F-24DC-3C58A91BF1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4166" y="1093306"/>
            <a:ext cx="6773500" cy="46470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94560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 calcmode="lin" valueType="num">
                                      <p:cBhvr additive="base">
                                        <p:cTn id="2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 calcmode="lin" valueType="num">
                                      <p:cBhvr additive="base">
                                        <p:cTn id="3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 calcmode="lin" valueType="num">
                                      <p:cBhvr additive="base">
                                        <p:cTn id="3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06242-4DAD-28EB-18F4-2C6C1C4616EC}"/>
              </a:ext>
            </a:extLst>
          </p:cNvPr>
          <p:cNvSpPr>
            <a:spLocks noGrp="1"/>
          </p:cNvSpPr>
          <p:nvPr>
            <p:ph type="title"/>
          </p:nvPr>
        </p:nvSpPr>
        <p:spPr/>
        <p:txBody>
          <a:bodyPr/>
          <a:lstStyle/>
          <a:p>
            <a:r>
              <a:rPr lang="de-CH" dirty="0"/>
              <a:t>Warum ist es gefährlich? Vor allem im Alter?</a:t>
            </a:r>
          </a:p>
        </p:txBody>
      </p:sp>
      <p:sp>
        <p:nvSpPr>
          <p:cNvPr id="3" name="Content Placeholder 2">
            <a:extLst>
              <a:ext uri="{FF2B5EF4-FFF2-40B4-BE49-F238E27FC236}">
                <a16:creationId xmlns:a16="http://schemas.microsoft.com/office/drawing/2014/main" id="{40D2E64C-FF45-0954-C00E-25861E832892}"/>
              </a:ext>
            </a:extLst>
          </p:cNvPr>
          <p:cNvSpPr>
            <a:spLocks noGrp="1"/>
          </p:cNvSpPr>
          <p:nvPr>
            <p:ph idx="1"/>
          </p:nvPr>
        </p:nvSpPr>
        <p:spPr>
          <a:xfrm>
            <a:off x="516099" y="1093305"/>
            <a:ext cx="9927018" cy="5220684"/>
          </a:xfrm>
        </p:spPr>
        <p:txBody>
          <a:bodyPr/>
          <a:lstStyle/>
          <a:p>
            <a:r>
              <a:rPr lang="de-CH" dirty="0"/>
              <a:t>Die meisten sterben nicht direkt an der Hitze, sondern an dadurch ausgelöstem Organversagen (Herz, Kreislauf, Nieren). Vorerkrankungen (z.B. Niereninsuffizienz, verkalkte Herzkranzgefässe, Herzschwäche) erhöhen das Risiko erheblich.</a:t>
            </a:r>
          </a:p>
          <a:p>
            <a:r>
              <a:rPr lang="de-CH" dirty="0"/>
              <a:t>Mit dem Alter verschlechtert sich die körpereigene Kühlfunktion: Schweissdrüsen arbeiten schwächer, Hautgefässe erweitern sich schlechter </a:t>
            </a:r>
            <a:br>
              <a:rPr lang="de-CH" dirty="0"/>
            </a:br>
            <a:r>
              <a:rPr lang="de-CH" dirty="0">
                <a:sym typeface="Wingdings" panose="05000000000000000000" pitchFamily="2" charset="2"/>
              </a:rPr>
              <a:t> D</a:t>
            </a:r>
            <a:r>
              <a:rPr lang="de-CH" dirty="0"/>
              <a:t>as Herz muss mehr leisten, um Blut </a:t>
            </a:r>
            <a:br>
              <a:rPr lang="de-CH" dirty="0"/>
            </a:br>
            <a:r>
              <a:rPr lang="de-CH" dirty="0"/>
              <a:t>     in die Haut zu leiten.</a:t>
            </a:r>
          </a:p>
          <a:p>
            <a:r>
              <a:rPr lang="de-CH" b="1" dirty="0"/>
              <a:t>Risikofaktor Medikamente</a:t>
            </a:r>
          </a:p>
          <a:p>
            <a:r>
              <a:rPr lang="de-CH" dirty="0"/>
              <a:t>Betablocker, ACE-Hemmer und Diuretika erhöhen </a:t>
            </a:r>
            <a:br>
              <a:rPr lang="de-CH" dirty="0"/>
            </a:br>
            <a:r>
              <a:rPr lang="de-CH" dirty="0"/>
              <a:t>die Anfälligkeit von Herz, Kreislauf und Nieren</a:t>
            </a:r>
          </a:p>
          <a:p>
            <a:r>
              <a:rPr lang="de-CH" b="1" dirty="0"/>
              <a:t>Risikofaktor Bautechnik</a:t>
            </a:r>
          </a:p>
          <a:p>
            <a:pPr fontAlgn="ctr"/>
            <a:r>
              <a:rPr lang="de-CH" dirty="0"/>
              <a:t>Bauliche Mängel (grosse Südfenster, schlechte </a:t>
            </a:r>
            <a:br>
              <a:rPr lang="de-CH" dirty="0"/>
            </a:br>
            <a:r>
              <a:rPr lang="de-CH" dirty="0"/>
              <a:t>Isolierung) verschärfen das Problem; wir stehen</a:t>
            </a:r>
            <a:br>
              <a:rPr lang="de-CH" dirty="0"/>
            </a:br>
            <a:r>
              <a:rPr lang="de-CH" dirty="0"/>
              <a:t>bei hitzeangepasstem Bauen erst am Anfang</a:t>
            </a:r>
          </a:p>
        </p:txBody>
      </p:sp>
      <p:sp>
        <p:nvSpPr>
          <p:cNvPr id="4" name="Slide Number Placeholder 3">
            <a:extLst>
              <a:ext uri="{FF2B5EF4-FFF2-40B4-BE49-F238E27FC236}">
                <a16:creationId xmlns:a16="http://schemas.microsoft.com/office/drawing/2014/main" id="{995D3956-6725-FA2A-EC6B-EF4047718A28}"/>
              </a:ext>
            </a:extLst>
          </p:cNvPr>
          <p:cNvSpPr>
            <a:spLocks noGrp="1"/>
          </p:cNvSpPr>
          <p:nvPr>
            <p:ph type="sldNum" sz="quarter" idx="12"/>
          </p:nvPr>
        </p:nvSpPr>
        <p:spPr/>
        <p:txBody>
          <a:bodyPr/>
          <a:lstStyle/>
          <a:p>
            <a:fld id="{5A33CB2A-1702-4C1D-9CC4-8D472D39F19E}" type="slidenum">
              <a:rPr lang="en-US" smtClean="0"/>
              <a:t>24</a:t>
            </a:fld>
            <a:endParaRPr lang="en-US"/>
          </a:p>
        </p:txBody>
      </p:sp>
      <p:pic>
        <p:nvPicPr>
          <p:cNvPr id="6" name="Picture 5">
            <a:extLst>
              <a:ext uri="{FF2B5EF4-FFF2-40B4-BE49-F238E27FC236}">
                <a16:creationId xmlns:a16="http://schemas.microsoft.com/office/drawing/2014/main" id="{C8F94297-924C-028D-1A68-D8F906E7AF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3544" y="2844433"/>
            <a:ext cx="5836547" cy="36009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7545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EF477-F432-5FD8-1132-2D38C92C18BD}"/>
              </a:ext>
            </a:extLst>
          </p:cNvPr>
          <p:cNvSpPr>
            <a:spLocks noGrp="1"/>
          </p:cNvSpPr>
          <p:nvPr>
            <p:ph type="title"/>
          </p:nvPr>
        </p:nvSpPr>
        <p:spPr/>
        <p:txBody>
          <a:bodyPr/>
          <a:lstStyle/>
          <a:p>
            <a:r>
              <a:rPr lang="de-CH" dirty="0"/>
              <a:t>Gegenmassnahmen</a:t>
            </a:r>
          </a:p>
        </p:txBody>
      </p:sp>
      <p:sp>
        <p:nvSpPr>
          <p:cNvPr id="3" name="Content Placeholder 2">
            <a:extLst>
              <a:ext uri="{FF2B5EF4-FFF2-40B4-BE49-F238E27FC236}">
                <a16:creationId xmlns:a16="http://schemas.microsoft.com/office/drawing/2014/main" id="{BF4762A8-461A-08A1-410A-AEE78E24E86D}"/>
              </a:ext>
            </a:extLst>
          </p:cNvPr>
          <p:cNvSpPr>
            <a:spLocks noGrp="1"/>
          </p:cNvSpPr>
          <p:nvPr>
            <p:ph idx="1"/>
          </p:nvPr>
        </p:nvSpPr>
        <p:spPr>
          <a:xfrm>
            <a:off x="516099" y="1093305"/>
            <a:ext cx="5616666" cy="4197949"/>
          </a:xfrm>
        </p:spPr>
        <p:txBody>
          <a:bodyPr/>
          <a:lstStyle/>
          <a:p>
            <a:r>
              <a:rPr lang="de-CH" dirty="0"/>
              <a:t>Kühle Räume sind essenziell!</a:t>
            </a:r>
          </a:p>
          <a:p>
            <a:r>
              <a:rPr lang="de-CH" dirty="0"/>
              <a:t>Spezielle, ansprechende Kaltgetränke (Limo, Eistee) motivieren auch wenig Durstige zum Trinken</a:t>
            </a:r>
          </a:p>
          <a:p>
            <a:r>
              <a:rPr lang="de-CH" dirty="0"/>
              <a:t>Empfehlungen für Senioren: </a:t>
            </a:r>
          </a:p>
          <a:p>
            <a:pPr lvl="1"/>
            <a:r>
              <a:rPr lang="de-CH" dirty="0"/>
              <a:t>viel trinken</a:t>
            </a:r>
          </a:p>
          <a:p>
            <a:pPr lvl="1"/>
            <a:r>
              <a:rPr lang="de-CH" dirty="0"/>
              <a:t>körperliche Anstrengung meiden</a:t>
            </a:r>
          </a:p>
          <a:p>
            <a:pPr lvl="1"/>
            <a:r>
              <a:rPr lang="de-CH" dirty="0"/>
              <a:t>nur morgens nach draussen</a:t>
            </a:r>
          </a:p>
          <a:p>
            <a:pPr lvl="1"/>
            <a:r>
              <a:rPr lang="de-CH" dirty="0"/>
              <a:t>Abkühlung durch Fussbäder/Kühltücher</a:t>
            </a:r>
          </a:p>
          <a:p>
            <a:r>
              <a:rPr lang="de-CH" dirty="0"/>
              <a:t>Angehörige sollten regelmässig anrufen, ans Trinken erinnern und auf Alarmzeichen achten (Verwirrung, Atemnot, Schwindel, Erschöpfung)</a:t>
            </a:r>
          </a:p>
          <a:p>
            <a:endParaRPr lang="de-CH" dirty="0"/>
          </a:p>
        </p:txBody>
      </p:sp>
      <p:sp>
        <p:nvSpPr>
          <p:cNvPr id="4" name="Slide Number Placeholder 3">
            <a:extLst>
              <a:ext uri="{FF2B5EF4-FFF2-40B4-BE49-F238E27FC236}">
                <a16:creationId xmlns:a16="http://schemas.microsoft.com/office/drawing/2014/main" id="{35AD74DC-90D8-3C3B-E9B0-AC5B7B6BDFC5}"/>
              </a:ext>
            </a:extLst>
          </p:cNvPr>
          <p:cNvSpPr>
            <a:spLocks noGrp="1"/>
          </p:cNvSpPr>
          <p:nvPr>
            <p:ph type="sldNum" sz="quarter" idx="12"/>
          </p:nvPr>
        </p:nvSpPr>
        <p:spPr/>
        <p:txBody>
          <a:bodyPr/>
          <a:lstStyle/>
          <a:p>
            <a:fld id="{5A33CB2A-1702-4C1D-9CC4-8D472D39F19E}" type="slidenum">
              <a:rPr lang="en-US" smtClean="0"/>
              <a:t>25</a:t>
            </a:fld>
            <a:endParaRPr lang="en-US"/>
          </a:p>
        </p:txBody>
      </p:sp>
      <p:pic>
        <p:nvPicPr>
          <p:cNvPr id="5" name="Picture 4" descr="Entzückendes Verschneites Iglu Mit Frostigem Dach Und Holztür, Verschneites  Iglu, Winterhütte, Leuchtende Fenster PNG Bild und Clipart zum kostenlosen  Download">
            <a:extLst>
              <a:ext uri="{FF2B5EF4-FFF2-40B4-BE49-F238E27FC236}">
                <a16:creationId xmlns:a16="http://schemas.microsoft.com/office/drawing/2014/main" id="{988B0BAF-3F9D-555E-5524-317F6E768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1393" y="593596"/>
            <a:ext cx="973150" cy="973150"/>
          </a:xfrm>
          <a:prstGeom prst="rect">
            <a:avLst/>
          </a:prstGeom>
        </p:spPr>
      </p:pic>
      <p:pic>
        <p:nvPicPr>
          <p:cNvPr id="6" name="Picture 5" descr="Eistee: Food-Trend für den Sommer » Magazin » gastro-marktplatz.de">
            <a:extLst>
              <a:ext uri="{FF2B5EF4-FFF2-40B4-BE49-F238E27FC236}">
                <a16:creationId xmlns:a16="http://schemas.microsoft.com/office/drawing/2014/main" id="{B04776EF-882B-36BE-7091-3D76F7ABDF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6625" y="1199157"/>
            <a:ext cx="3801272" cy="1995668"/>
          </a:xfrm>
          <a:prstGeom prst="rect">
            <a:avLst/>
          </a:prstGeom>
        </p:spPr>
      </p:pic>
      <p:pic>
        <p:nvPicPr>
          <p:cNvPr id="7" name="Picture 6" descr="Entspannendes Fußbad – So pflegst du deine Füße richtig | Allgäuer Latschenkiefer">
            <a:extLst>
              <a:ext uri="{FF2B5EF4-FFF2-40B4-BE49-F238E27FC236}">
                <a16:creationId xmlns:a16="http://schemas.microsoft.com/office/drawing/2014/main" id="{07882685-FB74-D634-11A3-9489837910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6209" y="1884463"/>
            <a:ext cx="2148176" cy="3219320"/>
          </a:xfrm>
          <a:prstGeom prst="rect">
            <a:avLst/>
          </a:prstGeom>
        </p:spPr>
      </p:pic>
      <p:pic>
        <p:nvPicPr>
          <p:cNvPr id="8" name="Picture 7" descr="PEARL Kühltücher: 2er-Set effektive kühlende Multifunktionstücher, 110 x 35  cm (Kühlendes Tuch)">
            <a:extLst>
              <a:ext uri="{FF2B5EF4-FFF2-40B4-BE49-F238E27FC236}">
                <a16:creationId xmlns:a16="http://schemas.microsoft.com/office/drawing/2014/main" id="{318EBD79-262A-FC0B-4CF8-C979942E14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6858" y="3494123"/>
            <a:ext cx="2880806" cy="2164720"/>
          </a:xfrm>
          <a:prstGeom prst="rect">
            <a:avLst/>
          </a:prstGeom>
        </p:spPr>
      </p:pic>
      <p:pic>
        <p:nvPicPr>
          <p:cNvPr id="9" name="Picture 8" descr="Hast du genug Geld?“: Wie wir mit unseren Eltern telefonieren">
            <a:extLst>
              <a:ext uri="{FF2B5EF4-FFF2-40B4-BE49-F238E27FC236}">
                <a16:creationId xmlns:a16="http://schemas.microsoft.com/office/drawing/2014/main" id="{73D8EDCE-9EF8-CCD0-B11A-21762D14588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5736433" y="4658123"/>
            <a:ext cx="3362962" cy="2056056"/>
          </a:xfrm>
          <a:prstGeom prst="rect">
            <a:avLst/>
          </a:prstGeom>
        </p:spPr>
      </p:pic>
      <p:grpSp>
        <p:nvGrpSpPr>
          <p:cNvPr id="10" name="Group 9">
            <a:extLst>
              <a:ext uri="{FF2B5EF4-FFF2-40B4-BE49-F238E27FC236}">
                <a16:creationId xmlns:a16="http://schemas.microsoft.com/office/drawing/2014/main" id="{0BB4FFF6-8139-1784-451C-9DF076DA5042}"/>
              </a:ext>
            </a:extLst>
          </p:cNvPr>
          <p:cNvGrpSpPr/>
          <p:nvPr/>
        </p:nvGrpSpPr>
        <p:grpSpPr>
          <a:xfrm>
            <a:off x="2639622" y="5231255"/>
            <a:ext cx="2285902" cy="1542923"/>
            <a:chOff x="4927993" y="-291364"/>
            <a:chExt cx="2285902" cy="1542923"/>
          </a:xfrm>
        </p:grpSpPr>
        <p:sp>
          <p:nvSpPr>
            <p:cNvPr id="11" name="Rectangle: Rounded Corners 10">
              <a:extLst>
                <a:ext uri="{FF2B5EF4-FFF2-40B4-BE49-F238E27FC236}">
                  <a16:creationId xmlns:a16="http://schemas.microsoft.com/office/drawing/2014/main" id="{4FB05B21-25A7-66C8-A25A-11E6AA281FAF}"/>
                </a:ext>
              </a:extLst>
            </p:cNvPr>
            <p:cNvSpPr/>
            <p:nvPr/>
          </p:nvSpPr>
          <p:spPr>
            <a:xfrm>
              <a:off x="4927993" y="-291364"/>
              <a:ext cx="2285902" cy="154292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lIns="36000" tIns="0" rIns="36000" bIns="0" rtlCol="0" anchor="b"/>
            <a:lstStyle/>
            <a:p>
              <a:pPr algn="ctr"/>
              <a:r>
                <a:rPr lang="de-CH" sz="1400" dirty="0"/>
                <a:t>Ist das alles?</a:t>
              </a:r>
            </a:p>
          </p:txBody>
        </p:sp>
        <p:pic>
          <p:nvPicPr>
            <p:cNvPr id="12" name="Picture 11">
              <a:extLst>
                <a:ext uri="{FF2B5EF4-FFF2-40B4-BE49-F238E27FC236}">
                  <a16:creationId xmlns:a16="http://schemas.microsoft.com/office/drawing/2014/main" id="{DF7C1F55-2F4C-E337-0799-13B4D3114662}"/>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25671" y="-253187"/>
              <a:ext cx="890546" cy="1028616"/>
            </a:xfrm>
            <a:prstGeom prst="rect">
              <a:avLst/>
            </a:prstGeom>
          </p:spPr>
        </p:pic>
      </p:grpSp>
      <p:sp>
        <p:nvSpPr>
          <p:cNvPr id="13" name="TextBox 12">
            <a:extLst>
              <a:ext uri="{FF2B5EF4-FFF2-40B4-BE49-F238E27FC236}">
                <a16:creationId xmlns:a16="http://schemas.microsoft.com/office/drawing/2014/main" id="{6B5F2670-8069-7655-80B9-215C57CBE900}"/>
              </a:ext>
            </a:extLst>
          </p:cNvPr>
          <p:cNvSpPr txBox="1"/>
          <p:nvPr/>
        </p:nvSpPr>
        <p:spPr>
          <a:xfrm>
            <a:off x="5243138" y="599138"/>
            <a:ext cx="493295" cy="382237"/>
          </a:xfrm>
          <a:prstGeom prst="rect">
            <a:avLst/>
          </a:prstGeom>
          <a:noFill/>
        </p:spPr>
        <p:txBody>
          <a:bodyPr wrap="none" rtlCol="0">
            <a:noAutofit/>
          </a:bodyPr>
          <a:lstStyle/>
          <a:p>
            <a:pPr algn="l"/>
            <a:r>
              <a:rPr lang="de-CH"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153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ppt_x"/>
                                          </p:val>
                                        </p:tav>
                                        <p:tav tm="100000">
                                          <p:val>
                                            <p:strVal val="#ppt_x"/>
                                          </p:val>
                                        </p:tav>
                                      </p:tavLst>
                                    </p:anim>
                                    <p:anim calcmode="lin" valueType="num">
                                      <p:cBhvr additive="base">
                                        <p:cTn id="4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additive="base">
                                        <p:cTn id="51" dur="500" fill="hold"/>
                                        <p:tgtEl>
                                          <p:spTgt spid="9"/>
                                        </p:tgtEl>
                                        <p:attrNameLst>
                                          <p:attrName>ppt_x</p:attrName>
                                        </p:attrNameLst>
                                      </p:cBhvr>
                                      <p:tavLst>
                                        <p:tav tm="0">
                                          <p:val>
                                            <p:strVal val="#ppt_x"/>
                                          </p:val>
                                        </p:tav>
                                        <p:tav tm="100000">
                                          <p:val>
                                            <p:strVal val="#ppt_x"/>
                                          </p:val>
                                        </p:tav>
                                      </p:tavLst>
                                    </p:anim>
                                    <p:anim calcmode="lin" valueType="num">
                                      <p:cBhvr additive="base">
                                        <p:cTn id="5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1+#ppt_w/2"/>
                                          </p:val>
                                        </p:tav>
                                        <p:tav tm="100000">
                                          <p:val>
                                            <p:strVal val="#ppt_x"/>
                                          </p:val>
                                        </p:tav>
                                      </p:tavLst>
                                    </p:anim>
                                    <p:anim calcmode="lin" valueType="num">
                                      <p:cBhvr additive="base">
                                        <p:cTn id="5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26AB7-9C5A-CB01-EDB5-F3DAE0C870D7}"/>
              </a:ext>
            </a:extLst>
          </p:cNvPr>
          <p:cNvSpPr>
            <a:spLocks noGrp="1"/>
          </p:cNvSpPr>
          <p:nvPr>
            <p:ph type="title"/>
          </p:nvPr>
        </p:nvSpPr>
        <p:spPr/>
        <p:txBody>
          <a:bodyPr/>
          <a:lstStyle/>
          <a:p>
            <a:r>
              <a:rPr lang="de-CH" dirty="0"/>
              <a:t>Klimaanlagen – die Klimakiller?</a:t>
            </a:r>
          </a:p>
        </p:txBody>
      </p:sp>
      <p:sp>
        <p:nvSpPr>
          <p:cNvPr id="3" name="Content Placeholder 2">
            <a:extLst>
              <a:ext uri="{FF2B5EF4-FFF2-40B4-BE49-F238E27FC236}">
                <a16:creationId xmlns:a16="http://schemas.microsoft.com/office/drawing/2014/main" id="{95B333BF-20D1-C517-1640-D57122FAE330}"/>
              </a:ext>
            </a:extLst>
          </p:cNvPr>
          <p:cNvSpPr>
            <a:spLocks noGrp="1"/>
          </p:cNvSpPr>
          <p:nvPr>
            <p:ph idx="1"/>
          </p:nvPr>
        </p:nvSpPr>
        <p:spPr>
          <a:xfrm>
            <a:off x="516099" y="1093305"/>
            <a:ext cx="9057224" cy="5220684"/>
          </a:xfrm>
        </p:spPr>
        <p:txBody>
          <a:bodyPr/>
          <a:lstStyle/>
          <a:p>
            <a:pPr>
              <a:spcBef>
                <a:spcPts val="400"/>
              </a:spcBef>
            </a:pPr>
            <a:r>
              <a:rPr lang="de-CH" dirty="0"/>
              <a:t>Klimaanlagen haben einen schlechten Ruf…</a:t>
            </a:r>
          </a:p>
          <a:p>
            <a:pPr>
              <a:spcBef>
                <a:spcPts val="400"/>
              </a:spcBef>
            </a:pPr>
            <a:r>
              <a:rPr lang="de-CH" b="1" dirty="0"/>
              <a:t>Energieverschwender</a:t>
            </a:r>
          </a:p>
          <a:p>
            <a:pPr>
              <a:spcBef>
                <a:spcPts val="400"/>
              </a:spcBef>
            </a:pPr>
            <a:r>
              <a:rPr lang="de-CH" dirty="0"/>
              <a:t>Stimmt nur teilweise. Je nach Anlage sind sie hoch effizient oder arbeiten mit Solarstrom sowieso dann, wenn kostenlose Energie zur Verfügung steht.</a:t>
            </a:r>
          </a:p>
          <a:p>
            <a:pPr>
              <a:spcBef>
                <a:spcPts val="400"/>
              </a:spcBef>
            </a:pPr>
            <a:r>
              <a:rPr lang="de-CH" b="1" dirty="0"/>
              <a:t>Sie erzeugen Krankheiten </a:t>
            </a:r>
          </a:p>
          <a:p>
            <a:pPr>
              <a:spcBef>
                <a:spcPts val="400"/>
              </a:spcBef>
            </a:pPr>
            <a:r>
              <a:rPr lang="de-CH" dirty="0"/>
              <a:t>Stimmt auch nicht: man kann sich nur anstecken, nicht ‘erkälten’. Und wer seine eigene Klimaanlage zu kalt einstellt, der geht im Winter auch mit Sandalen vor die Tür.</a:t>
            </a:r>
          </a:p>
          <a:p>
            <a:pPr>
              <a:spcBef>
                <a:spcPts val="400"/>
              </a:spcBef>
            </a:pPr>
            <a:r>
              <a:rPr lang="de-CH" b="1" dirty="0"/>
              <a:t>Sie sind unnötig – hatten unsere Grosseltern auch nicht</a:t>
            </a:r>
          </a:p>
          <a:p>
            <a:pPr>
              <a:spcBef>
                <a:spcPts val="400"/>
              </a:spcBef>
            </a:pPr>
            <a:r>
              <a:rPr lang="de-CH" dirty="0"/>
              <a:t>Die hatten auch kein Handy oder Fernsehen oder Fahrassistenz oder modernes Gesundheitswesen. Bei der Argumentation müssten wir zurück auf die Bäume…</a:t>
            </a:r>
          </a:p>
          <a:p>
            <a:pPr>
              <a:spcBef>
                <a:spcPts val="1800"/>
              </a:spcBef>
            </a:pPr>
            <a:r>
              <a:rPr lang="de-CH" b="1" dirty="0"/>
              <a:t>Die wichtige Kernfrage ist aber…</a:t>
            </a:r>
          </a:p>
          <a:p>
            <a:pPr>
              <a:spcBef>
                <a:spcPts val="400"/>
              </a:spcBef>
            </a:pPr>
            <a:r>
              <a:rPr lang="de-CH" dirty="0"/>
              <a:t>Will ich etwas Energie und Aufwand in mein Wohlbefinden und </a:t>
            </a:r>
            <a:br>
              <a:rPr lang="de-CH" dirty="0"/>
            </a:br>
            <a:r>
              <a:rPr lang="de-CH" dirty="0"/>
              <a:t>meine Gesundheit investieren oder 5 Jahre vor meiner Zeit wegen </a:t>
            </a:r>
            <a:br>
              <a:rPr lang="de-CH" dirty="0"/>
            </a:br>
            <a:r>
              <a:rPr lang="de-CH" dirty="0"/>
              <a:t>Hitze-bedingtem Organversagen den Löffel abgeben?</a:t>
            </a:r>
          </a:p>
        </p:txBody>
      </p:sp>
      <p:sp>
        <p:nvSpPr>
          <p:cNvPr id="4" name="Slide Number Placeholder 3">
            <a:extLst>
              <a:ext uri="{FF2B5EF4-FFF2-40B4-BE49-F238E27FC236}">
                <a16:creationId xmlns:a16="http://schemas.microsoft.com/office/drawing/2014/main" id="{0B025553-663F-A20D-94C2-7F57D4919F0C}"/>
              </a:ext>
            </a:extLst>
          </p:cNvPr>
          <p:cNvSpPr>
            <a:spLocks noGrp="1"/>
          </p:cNvSpPr>
          <p:nvPr>
            <p:ph type="sldNum" sz="quarter" idx="12"/>
          </p:nvPr>
        </p:nvSpPr>
        <p:spPr/>
        <p:txBody>
          <a:bodyPr/>
          <a:lstStyle/>
          <a:p>
            <a:fld id="{5A33CB2A-1702-4C1D-9CC4-8D472D39F19E}" type="slidenum">
              <a:rPr lang="en-US" smtClean="0"/>
              <a:t>26</a:t>
            </a:fld>
            <a:endParaRPr lang="en-US"/>
          </a:p>
        </p:txBody>
      </p:sp>
      <p:pic>
        <p:nvPicPr>
          <p:cNvPr id="5" name="Picture 4" descr="Studie zur Photovoltaik: Auch Sonnenstrom braucht Ressourcen - Sonnenseite  - Ökologische Kommunikation mit Franz Alt">
            <a:extLst>
              <a:ext uri="{FF2B5EF4-FFF2-40B4-BE49-F238E27FC236}">
                <a16:creationId xmlns:a16="http://schemas.microsoft.com/office/drawing/2014/main" id="{26E63A24-BC7C-F507-CC06-F621BFC766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3385" y="1350691"/>
            <a:ext cx="2726706" cy="1487294"/>
          </a:xfrm>
          <a:prstGeom prst="rect">
            <a:avLst/>
          </a:prstGeom>
        </p:spPr>
      </p:pic>
      <p:pic>
        <p:nvPicPr>
          <p:cNvPr id="6" name="Picture 5" descr="Regenwald-Tiere – Orang-Utans: Die Genies auf den Bäumen - Abenteuer  Regenwald">
            <a:extLst>
              <a:ext uri="{FF2B5EF4-FFF2-40B4-BE49-F238E27FC236}">
                <a16:creationId xmlns:a16="http://schemas.microsoft.com/office/drawing/2014/main" id="{44CBF1CF-5337-8B83-3C3A-EFEC3BA55D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988893" y="3139069"/>
            <a:ext cx="1761198" cy="2252546"/>
          </a:xfrm>
          <a:prstGeom prst="rect">
            <a:avLst/>
          </a:prstGeom>
        </p:spPr>
      </p:pic>
      <p:pic>
        <p:nvPicPr>
          <p:cNvPr id="7" name="Picture 6" descr="Löffel abgeben – MARIUS THESSENVITZ">
            <a:extLst>
              <a:ext uri="{FF2B5EF4-FFF2-40B4-BE49-F238E27FC236}">
                <a16:creationId xmlns:a16="http://schemas.microsoft.com/office/drawing/2014/main" id="{F1F46805-0BE6-0AEA-3280-C76D02FEEE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5256" y="4725685"/>
            <a:ext cx="2941134" cy="1960756"/>
          </a:xfrm>
          <a:prstGeom prst="rect">
            <a:avLst/>
          </a:prstGeom>
        </p:spPr>
      </p:pic>
    </p:spTree>
    <p:extLst>
      <p:ext uri="{BB962C8B-B14F-4D97-AF65-F5344CB8AC3E}">
        <p14:creationId xmlns:p14="http://schemas.microsoft.com/office/powerpoint/2010/main" val="97671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ppt_x"/>
                                          </p:val>
                                        </p:tav>
                                        <p:tav tm="100000">
                                          <p:val>
                                            <p:strVal val="#ppt_x"/>
                                          </p:val>
                                        </p:tav>
                                      </p:tavLst>
                                    </p:anim>
                                    <p:anim calcmode="lin" valueType="num">
                                      <p:cBhvr additive="base">
                                        <p:cTn id="4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 calcmode="lin" valueType="num">
                                      <p:cBhvr additive="base">
                                        <p:cTn id="5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 calcmode="lin" valueType="num">
                                      <p:cBhvr additive="base">
                                        <p:cTn id="5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7"/>
                                        </p:tgtEl>
                                        <p:attrNameLst>
                                          <p:attrName>style.visibility</p:attrName>
                                        </p:attrNameLst>
                                      </p:cBhvr>
                                      <p:to>
                                        <p:strVal val="visible"/>
                                      </p:to>
                                    </p:set>
                                    <p:anim calcmode="lin" valueType="num">
                                      <p:cBhvr additive="base">
                                        <p:cTn id="61" dur="500" fill="hold"/>
                                        <p:tgtEl>
                                          <p:spTgt spid="7"/>
                                        </p:tgtEl>
                                        <p:attrNameLst>
                                          <p:attrName>ppt_x</p:attrName>
                                        </p:attrNameLst>
                                      </p:cBhvr>
                                      <p:tavLst>
                                        <p:tav tm="0">
                                          <p:val>
                                            <p:strVal val="#ppt_x"/>
                                          </p:val>
                                        </p:tav>
                                        <p:tav tm="100000">
                                          <p:val>
                                            <p:strVal val="#ppt_x"/>
                                          </p:val>
                                        </p:tav>
                                      </p:tavLst>
                                    </p:anim>
                                    <p:anim calcmode="lin" valueType="num">
                                      <p:cBhvr additive="base">
                                        <p:cTn id="6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E2871-E355-7809-A4C6-C74228924335}"/>
              </a:ext>
            </a:extLst>
          </p:cNvPr>
          <p:cNvSpPr>
            <a:spLocks noGrp="1"/>
          </p:cNvSpPr>
          <p:nvPr>
            <p:ph type="title"/>
          </p:nvPr>
        </p:nvSpPr>
        <p:spPr/>
        <p:txBody>
          <a:bodyPr/>
          <a:lstStyle/>
          <a:p>
            <a:r>
              <a:rPr lang="de-CH" dirty="0"/>
              <a:t>Welche Anlagen gibt es? Teil 1</a:t>
            </a:r>
          </a:p>
        </p:txBody>
      </p:sp>
      <p:sp>
        <p:nvSpPr>
          <p:cNvPr id="3" name="Content Placeholder 2">
            <a:extLst>
              <a:ext uri="{FF2B5EF4-FFF2-40B4-BE49-F238E27FC236}">
                <a16:creationId xmlns:a16="http://schemas.microsoft.com/office/drawing/2014/main" id="{C7025C68-0768-7E8F-CAC8-C2F1E442723C}"/>
              </a:ext>
            </a:extLst>
          </p:cNvPr>
          <p:cNvSpPr>
            <a:spLocks noGrp="1"/>
          </p:cNvSpPr>
          <p:nvPr>
            <p:ph idx="1"/>
          </p:nvPr>
        </p:nvSpPr>
        <p:spPr>
          <a:xfrm>
            <a:off x="516098" y="1093305"/>
            <a:ext cx="4769579" cy="5220684"/>
          </a:xfrm>
        </p:spPr>
        <p:txBody>
          <a:bodyPr/>
          <a:lstStyle/>
          <a:p>
            <a:r>
              <a:rPr lang="de-CH" sz="2000" b="1" dirty="0"/>
              <a:t>Blockkühlgeräte</a:t>
            </a:r>
            <a:endParaRPr lang="de-CH" b="1" dirty="0"/>
          </a:p>
          <a:p>
            <a:r>
              <a:rPr lang="de-CH" b="1" dirty="0"/>
              <a:t>Vorteile</a:t>
            </a:r>
          </a:p>
          <a:p>
            <a:r>
              <a:rPr lang="de-CH" dirty="0"/>
              <a:t>Günstig (ab 200.-)</a:t>
            </a:r>
          </a:p>
          <a:p>
            <a:endParaRPr lang="de-CH" dirty="0"/>
          </a:p>
          <a:p>
            <a:r>
              <a:rPr lang="de-CH" b="1" dirty="0"/>
              <a:t>Nachteile</a:t>
            </a:r>
          </a:p>
          <a:p>
            <a:r>
              <a:rPr lang="de-CH" dirty="0"/>
              <a:t>Braucht grosse Schlauch-Loch</a:t>
            </a:r>
          </a:p>
          <a:p>
            <a:r>
              <a:rPr lang="de-CH" dirty="0"/>
              <a:t>Kühlen nur wenige Grad und nur ein Zimmer</a:t>
            </a:r>
          </a:p>
          <a:p>
            <a:r>
              <a:rPr lang="de-CH" dirty="0"/>
              <a:t>Laufen ständig unter Volllast (ineffektiv)</a:t>
            </a:r>
          </a:p>
          <a:p>
            <a:r>
              <a:rPr lang="de-CH" dirty="0"/>
              <a:t>Saugt ständig warme Aussenluft in die Raumluft</a:t>
            </a:r>
          </a:p>
        </p:txBody>
      </p:sp>
      <p:sp>
        <p:nvSpPr>
          <p:cNvPr id="4" name="Slide Number Placeholder 3">
            <a:extLst>
              <a:ext uri="{FF2B5EF4-FFF2-40B4-BE49-F238E27FC236}">
                <a16:creationId xmlns:a16="http://schemas.microsoft.com/office/drawing/2014/main" id="{6515B6C1-3F11-FD63-1FAA-B1875AA40D55}"/>
              </a:ext>
            </a:extLst>
          </p:cNvPr>
          <p:cNvSpPr>
            <a:spLocks noGrp="1"/>
          </p:cNvSpPr>
          <p:nvPr>
            <p:ph type="sldNum" sz="quarter" idx="12"/>
          </p:nvPr>
        </p:nvSpPr>
        <p:spPr/>
        <p:txBody>
          <a:bodyPr/>
          <a:lstStyle/>
          <a:p>
            <a:fld id="{5A33CB2A-1702-4C1D-9CC4-8D472D39F19E}" type="slidenum">
              <a:rPr lang="en-US" smtClean="0"/>
              <a:t>27</a:t>
            </a:fld>
            <a:endParaRPr lang="en-US"/>
          </a:p>
        </p:txBody>
      </p:sp>
      <p:pic>
        <p:nvPicPr>
          <p:cNvPr id="5" name="Picture 4" descr="Funktionsweise von Klimageräten – Trotec Blog">
            <a:extLst>
              <a:ext uri="{FF2B5EF4-FFF2-40B4-BE49-F238E27FC236}">
                <a16:creationId xmlns:a16="http://schemas.microsoft.com/office/drawing/2014/main" id="{D9AF4715-7DC0-592B-4285-0A92F67EDC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1546" y="910424"/>
            <a:ext cx="4979019" cy="5789362"/>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F2E88D12-3CC8-FB7E-7BFE-9AA2590FB0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8577" y="5299193"/>
            <a:ext cx="1755744" cy="1400593"/>
          </a:xfrm>
          <a:prstGeom prst="rect">
            <a:avLst/>
          </a:prstGeom>
          <a:ln>
            <a:noFill/>
          </a:ln>
          <a:effectLst>
            <a:outerShdw blurRad="292100" dist="139700" dir="2700000" algn="tl" rotWithShape="0">
              <a:srgbClr val="333333">
                <a:alpha val="65000"/>
              </a:srgbClr>
            </a:outerShdw>
          </a:effectLst>
        </p:spPr>
      </p:pic>
      <p:sp>
        <p:nvSpPr>
          <p:cNvPr id="8" name="Arrow: Bent-Up 7">
            <a:extLst>
              <a:ext uri="{FF2B5EF4-FFF2-40B4-BE49-F238E27FC236}">
                <a16:creationId xmlns:a16="http://schemas.microsoft.com/office/drawing/2014/main" id="{8B4C15B0-0E5C-B307-B0F3-B6F6495B61C8}"/>
              </a:ext>
            </a:extLst>
          </p:cNvPr>
          <p:cNvSpPr/>
          <p:nvPr/>
        </p:nvSpPr>
        <p:spPr>
          <a:xfrm>
            <a:off x="3646449" y="5579755"/>
            <a:ext cx="5419493" cy="734234"/>
          </a:xfrm>
          <a:prstGeom prst="bentUp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411667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ppt_x"/>
                                          </p:val>
                                        </p:tav>
                                        <p:tav tm="100000">
                                          <p:val>
                                            <p:strVal val="#ppt_x"/>
                                          </p:val>
                                        </p:tav>
                                      </p:tavLst>
                                    </p:anim>
                                    <p:anim calcmode="lin" valueType="num">
                                      <p:cBhvr additive="base">
                                        <p:cTn id="4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4CD63-022C-1906-CD6A-D04D6D2CE7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2DE09-7307-DD08-D74A-7AEC213DA935}"/>
              </a:ext>
            </a:extLst>
          </p:cNvPr>
          <p:cNvSpPr>
            <a:spLocks noGrp="1"/>
          </p:cNvSpPr>
          <p:nvPr>
            <p:ph type="title"/>
          </p:nvPr>
        </p:nvSpPr>
        <p:spPr/>
        <p:txBody>
          <a:bodyPr/>
          <a:lstStyle/>
          <a:p>
            <a:r>
              <a:rPr lang="de-CH" dirty="0"/>
              <a:t>Welche Anlagen gibt es? Teil 2</a:t>
            </a:r>
          </a:p>
        </p:txBody>
      </p:sp>
      <p:sp>
        <p:nvSpPr>
          <p:cNvPr id="3" name="Content Placeholder 2">
            <a:extLst>
              <a:ext uri="{FF2B5EF4-FFF2-40B4-BE49-F238E27FC236}">
                <a16:creationId xmlns:a16="http://schemas.microsoft.com/office/drawing/2014/main" id="{96240E00-21AB-C264-FB8D-118DF35357C5}"/>
              </a:ext>
            </a:extLst>
          </p:cNvPr>
          <p:cNvSpPr>
            <a:spLocks noGrp="1"/>
          </p:cNvSpPr>
          <p:nvPr>
            <p:ph idx="1"/>
          </p:nvPr>
        </p:nvSpPr>
        <p:spPr>
          <a:xfrm>
            <a:off x="516098" y="1093305"/>
            <a:ext cx="5313201" cy="5220684"/>
          </a:xfrm>
        </p:spPr>
        <p:txBody>
          <a:bodyPr/>
          <a:lstStyle/>
          <a:p>
            <a:r>
              <a:rPr lang="de-CH" sz="2000" b="1" dirty="0"/>
              <a:t>Split-Klimageräte (mobil und fix installiert)</a:t>
            </a:r>
            <a:endParaRPr lang="de-CH" b="1" dirty="0"/>
          </a:p>
          <a:p>
            <a:r>
              <a:rPr lang="de-CH" b="1" dirty="0"/>
              <a:t>Vorteile</a:t>
            </a:r>
          </a:p>
          <a:p>
            <a:r>
              <a:rPr lang="de-CH" dirty="0"/>
              <a:t>Hoch effizient (geringer Verbrauch)</a:t>
            </a:r>
          </a:p>
          <a:p>
            <a:r>
              <a:rPr lang="de-CH" dirty="0"/>
              <a:t>Temperatur-geregelt – arbeiten nur bei Bedarf</a:t>
            </a:r>
          </a:p>
          <a:p>
            <a:r>
              <a:rPr lang="de-CH" dirty="0"/>
              <a:t>Können mit gleicher Energie von </a:t>
            </a:r>
            <a:br>
              <a:rPr lang="de-CH" dirty="0"/>
            </a:br>
            <a:r>
              <a:rPr lang="de-CH" dirty="0"/>
              <a:t>Blockkühlgeräten ganze Wohnungen kühlen</a:t>
            </a:r>
          </a:p>
          <a:p>
            <a:r>
              <a:rPr lang="de-CH" dirty="0"/>
              <a:t>Nur kleine Öffnung für Kühlmittelschlauch</a:t>
            </a:r>
          </a:p>
          <a:p>
            <a:endParaRPr lang="de-CH" dirty="0"/>
          </a:p>
          <a:p>
            <a:r>
              <a:rPr lang="de-CH" b="1" dirty="0"/>
              <a:t>Nachteile</a:t>
            </a:r>
          </a:p>
          <a:p>
            <a:r>
              <a:rPr lang="de-CH" dirty="0"/>
              <a:t>Teurer (600.- aufwärts; aktuell &gt;1’200.-)</a:t>
            </a:r>
          </a:p>
          <a:p>
            <a:r>
              <a:rPr lang="de-CH" dirty="0"/>
              <a:t>Zwei Teile statt nur einem</a:t>
            </a:r>
          </a:p>
        </p:txBody>
      </p:sp>
      <p:sp>
        <p:nvSpPr>
          <p:cNvPr id="4" name="Slide Number Placeholder 3">
            <a:extLst>
              <a:ext uri="{FF2B5EF4-FFF2-40B4-BE49-F238E27FC236}">
                <a16:creationId xmlns:a16="http://schemas.microsoft.com/office/drawing/2014/main" id="{9CAF20F9-424B-874A-122C-5DDAA653FF97}"/>
              </a:ext>
            </a:extLst>
          </p:cNvPr>
          <p:cNvSpPr>
            <a:spLocks noGrp="1"/>
          </p:cNvSpPr>
          <p:nvPr>
            <p:ph type="sldNum" sz="quarter" idx="12"/>
          </p:nvPr>
        </p:nvSpPr>
        <p:spPr/>
        <p:txBody>
          <a:bodyPr/>
          <a:lstStyle/>
          <a:p>
            <a:fld id="{5A33CB2A-1702-4C1D-9CC4-8D472D39F19E}" type="slidenum">
              <a:rPr lang="en-US" smtClean="0"/>
              <a:t>28</a:t>
            </a:fld>
            <a:endParaRPr lang="en-US"/>
          </a:p>
        </p:txBody>
      </p:sp>
      <p:pic>
        <p:nvPicPr>
          <p:cNvPr id="6" name="Picture 5" descr="Welt der Physik: Wie funktioniert eine Klimaanlage?">
            <a:extLst>
              <a:ext uri="{FF2B5EF4-FFF2-40B4-BE49-F238E27FC236}">
                <a16:creationId xmlns:a16="http://schemas.microsoft.com/office/drawing/2014/main" id="{A53FDEE9-2E34-FD05-956E-D05BE770BD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8049" y="1639934"/>
            <a:ext cx="5918011" cy="33056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3173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C67F3-BFAE-DA10-2112-0541888FD5FE}"/>
              </a:ext>
            </a:extLst>
          </p:cNvPr>
          <p:cNvSpPr>
            <a:spLocks noGrp="1"/>
          </p:cNvSpPr>
          <p:nvPr>
            <p:ph type="title"/>
          </p:nvPr>
        </p:nvSpPr>
        <p:spPr/>
        <p:txBody>
          <a:bodyPr/>
          <a:lstStyle/>
          <a:p>
            <a:r>
              <a:rPr lang="de-CH" dirty="0"/>
              <a:t>Fazit Klimagerät</a:t>
            </a:r>
          </a:p>
        </p:txBody>
      </p:sp>
      <p:sp>
        <p:nvSpPr>
          <p:cNvPr id="3" name="Content Placeholder 2">
            <a:extLst>
              <a:ext uri="{FF2B5EF4-FFF2-40B4-BE49-F238E27FC236}">
                <a16:creationId xmlns:a16="http://schemas.microsoft.com/office/drawing/2014/main" id="{1A259D0C-430C-65B5-7BEB-9C06E728B962}"/>
              </a:ext>
            </a:extLst>
          </p:cNvPr>
          <p:cNvSpPr>
            <a:spLocks noGrp="1"/>
          </p:cNvSpPr>
          <p:nvPr>
            <p:ph idx="1"/>
          </p:nvPr>
        </p:nvSpPr>
        <p:spPr>
          <a:xfrm>
            <a:off x="516099" y="1093305"/>
            <a:ext cx="6849282" cy="4738783"/>
          </a:xfrm>
        </p:spPr>
        <p:txBody>
          <a:bodyPr/>
          <a:lstStyle/>
          <a:p>
            <a:r>
              <a:rPr lang="de-CH" dirty="0"/>
              <a:t>Leiden wir unter der Hitze und sind wir schon älter …</a:t>
            </a:r>
          </a:p>
          <a:p>
            <a:pPr marL="285750" indent="-285750">
              <a:buFont typeface="Wingdings" panose="05000000000000000000" pitchFamily="2" charset="2"/>
              <a:buChar char="è"/>
            </a:pPr>
            <a:r>
              <a:rPr lang="de-CH" dirty="0">
                <a:sym typeface="Wingdings" panose="05000000000000000000" pitchFamily="2" charset="2"/>
              </a:rPr>
              <a:t>Klimagerät anschaffen!</a:t>
            </a:r>
          </a:p>
          <a:p>
            <a:r>
              <a:rPr lang="de-CH" dirty="0">
                <a:sym typeface="Wingdings" panose="05000000000000000000" pitchFamily="2" charset="2"/>
              </a:rPr>
              <a:t>Vor allem wenn eine PV oder günstiger Solarstrom vorhanden ist.</a:t>
            </a:r>
          </a:p>
          <a:p>
            <a:endParaRPr lang="de-CH" dirty="0">
              <a:sym typeface="Wingdings" panose="05000000000000000000" pitchFamily="2" charset="2"/>
            </a:endParaRPr>
          </a:p>
          <a:p>
            <a:r>
              <a:rPr lang="de-CH" dirty="0">
                <a:sym typeface="Wingdings" panose="05000000000000000000" pitchFamily="2" charset="2"/>
              </a:rPr>
              <a:t>Will ich effiziente und energiearme Kühlung</a:t>
            </a:r>
          </a:p>
          <a:p>
            <a:pPr marL="285750" indent="-285750">
              <a:buFont typeface="Wingdings" panose="05000000000000000000" pitchFamily="2" charset="2"/>
              <a:buChar char="è"/>
            </a:pPr>
            <a:r>
              <a:rPr lang="de-CH" dirty="0">
                <a:sym typeface="Wingdings" panose="05000000000000000000" pitchFamily="2" charset="2"/>
              </a:rPr>
              <a:t>Split-Klimaanlage anschaffen</a:t>
            </a:r>
          </a:p>
          <a:p>
            <a:endParaRPr lang="de-CH" dirty="0">
              <a:sym typeface="Wingdings" panose="05000000000000000000" pitchFamily="2" charset="2"/>
            </a:endParaRPr>
          </a:p>
          <a:p>
            <a:r>
              <a:rPr lang="de-CH" dirty="0">
                <a:sym typeface="Wingdings" panose="05000000000000000000" pitchFamily="2" charset="2"/>
              </a:rPr>
              <a:t>Aktuell sind bereits Container unterwegs nach Europa. Somit sollte der Markt bald wieder Geräte zur Verfügung haben.</a:t>
            </a:r>
          </a:p>
          <a:p>
            <a:r>
              <a:rPr lang="de-CH" dirty="0">
                <a:sym typeface="Wingdings" panose="05000000000000000000" pitchFamily="2" charset="2"/>
              </a:rPr>
              <a:t>Tipp: </a:t>
            </a:r>
            <a:r>
              <a:rPr lang="de-CH" i="1" dirty="0">
                <a:sym typeface="Wingdings" panose="05000000000000000000" pitchFamily="2" charset="2"/>
              </a:rPr>
              <a:t>Midea </a:t>
            </a:r>
            <a:r>
              <a:rPr lang="de-CH" i="1" dirty="0" err="1">
                <a:sym typeface="Wingdings" panose="05000000000000000000" pitchFamily="2" charset="2"/>
              </a:rPr>
              <a:t>PortaSplit</a:t>
            </a:r>
            <a:r>
              <a:rPr lang="de-CH" i="1" dirty="0">
                <a:sym typeface="Wingdings" panose="05000000000000000000" pitchFamily="2" charset="2"/>
              </a:rPr>
              <a:t> </a:t>
            </a:r>
            <a:r>
              <a:rPr lang="de-CH" dirty="0">
                <a:sym typeface="Wingdings" panose="05000000000000000000" pitchFamily="2" charset="2"/>
              </a:rPr>
              <a:t>hat sehr gut abgeschnitten, ist günstig und hoffentlich bald wieder unter 1’000.- zu haben.</a:t>
            </a:r>
          </a:p>
          <a:p>
            <a:r>
              <a:rPr lang="de-CH" dirty="0">
                <a:sym typeface="Wingdings" panose="05000000000000000000" pitchFamily="2" charset="2"/>
              </a:rPr>
              <a:t>Ein Artikel hilft bei der Auswahl: </a:t>
            </a:r>
            <a:r>
              <a:rPr lang="de-CH" u="sng" dirty="0">
                <a:hlinkClick r:id="rId2"/>
              </a:rPr>
              <a:t>https://heise.de/-11369926</a:t>
            </a:r>
            <a:endParaRPr lang="de-CH" dirty="0"/>
          </a:p>
        </p:txBody>
      </p:sp>
      <p:sp>
        <p:nvSpPr>
          <p:cNvPr id="4" name="Slide Number Placeholder 3">
            <a:extLst>
              <a:ext uri="{FF2B5EF4-FFF2-40B4-BE49-F238E27FC236}">
                <a16:creationId xmlns:a16="http://schemas.microsoft.com/office/drawing/2014/main" id="{59E410F2-49D1-48DB-847A-CDD223EDA9D2}"/>
              </a:ext>
            </a:extLst>
          </p:cNvPr>
          <p:cNvSpPr>
            <a:spLocks noGrp="1"/>
          </p:cNvSpPr>
          <p:nvPr>
            <p:ph type="sldNum" sz="quarter" idx="12"/>
          </p:nvPr>
        </p:nvSpPr>
        <p:spPr/>
        <p:txBody>
          <a:bodyPr/>
          <a:lstStyle/>
          <a:p>
            <a:fld id="{5A33CB2A-1702-4C1D-9CC4-8D472D39F19E}" type="slidenum">
              <a:rPr lang="en-US" smtClean="0"/>
              <a:t>29</a:t>
            </a:fld>
            <a:endParaRPr lang="en-US"/>
          </a:p>
        </p:txBody>
      </p:sp>
      <p:pic>
        <p:nvPicPr>
          <p:cNvPr id="8" name="Picture 7">
            <a:extLst>
              <a:ext uri="{FF2B5EF4-FFF2-40B4-BE49-F238E27FC236}">
                <a16:creationId xmlns:a16="http://schemas.microsoft.com/office/drawing/2014/main" id="{C0274A83-A360-0F73-4967-C747ADA67D8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365381" y="433665"/>
            <a:ext cx="3822510" cy="2845129"/>
          </a:xfrm>
          <a:prstGeom prst="rect">
            <a:avLst/>
          </a:prstGeom>
        </p:spPr>
      </p:pic>
      <p:pic>
        <p:nvPicPr>
          <p:cNvPr id="6" name="Picture 5" descr="Studie zur Photovoltaik: Auch Sonnenstrom braucht Ressourcen - Sonnenseite  - Ökologische Kommunikation mit Franz Alt">
            <a:extLst>
              <a:ext uri="{FF2B5EF4-FFF2-40B4-BE49-F238E27FC236}">
                <a16:creationId xmlns:a16="http://schemas.microsoft.com/office/drawing/2014/main" id="{D6328B22-4AD0-4B76-3CA6-A7918A6B2F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62413" y="2638657"/>
            <a:ext cx="3207138" cy="1749348"/>
          </a:xfrm>
          <a:prstGeom prst="rect">
            <a:avLst/>
          </a:prstGeom>
        </p:spPr>
      </p:pic>
      <p:pic>
        <p:nvPicPr>
          <p:cNvPr id="9" name="Picture 8" descr="Materialcontainer &amp; Lagercontainer kaufen oder mieten - CONTAINEX (CH)">
            <a:extLst>
              <a:ext uri="{FF2B5EF4-FFF2-40B4-BE49-F238E27FC236}">
                <a16:creationId xmlns:a16="http://schemas.microsoft.com/office/drawing/2014/main" id="{FE129D51-33AA-C97C-170B-FEEFBC9BCF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7252" y="4180473"/>
            <a:ext cx="2938347" cy="2470048"/>
          </a:xfrm>
          <a:prstGeom prst="rect">
            <a:avLst/>
          </a:prstGeom>
        </p:spPr>
      </p:pic>
    </p:spTree>
    <p:extLst>
      <p:ext uri="{BB962C8B-B14F-4D97-AF65-F5344CB8AC3E}">
        <p14:creationId xmlns:p14="http://schemas.microsoft.com/office/powerpoint/2010/main" val="2136982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anim calcmode="lin" valueType="num">
                                      <p:cBhvr additive="base">
                                        <p:cTn id="1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anim calcmode="lin" valueType="num">
                                      <p:cBhvr additive="base">
                                        <p:cTn id="1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D9E83-86D3-E565-49E6-8DF702A8A11F}"/>
              </a:ext>
            </a:extLst>
          </p:cNvPr>
          <p:cNvSpPr>
            <a:spLocks noGrp="1"/>
          </p:cNvSpPr>
          <p:nvPr>
            <p:ph type="title"/>
          </p:nvPr>
        </p:nvSpPr>
        <p:spPr>
          <a:xfrm>
            <a:off x="2498834" y="369737"/>
            <a:ext cx="9185607" cy="540687"/>
          </a:xfrm>
        </p:spPr>
        <p:txBody>
          <a:bodyPr/>
          <a:lstStyle/>
          <a:p>
            <a:r>
              <a:rPr lang="de-CH" dirty="0"/>
              <a:t>Smartphones treiben Rückgang der Geburtenrate</a:t>
            </a:r>
          </a:p>
        </p:txBody>
      </p:sp>
      <p:sp>
        <p:nvSpPr>
          <p:cNvPr id="3" name="Content Placeholder 2">
            <a:extLst>
              <a:ext uri="{FF2B5EF4-FFF2-40B4-BE49-F238E27FC236}">
                <a16:creationId xmlns:a16="http://schemas.microsoft.com/office/drawing/2014/main" id="{DE3CBAA0-B96C-BC40-3B3D-4701AFE5E360}"/>
              </a:ext>
            </a:extLst>
          </p:cNvPr>
          <p:cNvSpPr>
            <a:spLocks noGrp="1"/>
          </p:cNvSpPr>
          <p:nvPr>
            <p:ph idx="1"/>
          </p:nvPr>
        </p:nvSpPr>
        <p:spPr>
          <a:xfrm>
            <a:off x="5954061" y="1084881"/>
            <a:ext cx="5916209" cy="2546889"/>
          </a:xfrm>
        </p:spPr>
        <p:txBody>
          <a:bodyPr/>
          <a:lstStyle/>
          <a:p>
            <a:pPr>
              <a:lnSpc>
                <a:spcPct val="110000"/>
              </a:lnSpc>
              <a:spcBef>
                <a:spcPts val="300"/>
              </a:spcBef>
            </a:pPr>
            <a:r>
              <a:rPr lang="de-CH" dirty="0"/>
              <a:t>Auch wir fahren ja jetzt voll elektrisch.</a:t>
            </a:r>
          </a:p>
          <a:p>
            <a:pPr>
              <a:lnSpc>
                <a:spcPct val="110000"/>
              </a:lnSpc>
              <a:spcBef>
                <a:spcPts val="300"/>
              </a:spcBef>
            </a:pPr>
            <a:r>
              <a:rPr lang="de-CH" dirty="0"/>
              <a:t>Die Assistenz-System sind einfach genial! So butter-weiche Kurvenfahrten und perfekt in der Spur!</a:t>
            </a:r>
          </a:p>
          <a:p>
            <a:pPr>
              <a:lnSpc>
                <a:spcPct val="110000"/>
              </a:lnSpc>
              <a:spcBef>
                <a:spcPts val="300"/>
              </a:spcBef>
            </a:pPr>
            <a:r>
              <a:rPr lang="de-CH" dirty="0"/>
              <a:t>Von den 20 Minuten nach Schaan bin ich höchstens 1..2 Minuten selbst(!) aktiv gefahren (Gas, Bremse, Lenken).</a:t>
            </a:r>
          </a:p>
          <a:p>
            <a:pPr>
              <a:lnSpc>
                <a:spcPct val="110000"/>
              </a:lnSpc>
              <a:spcBef>
                <a:spcPts val="300"/>
              </a:spcBef>
            </a:pPr>
            <a:r>
              <a:rPr lang="de-CH" dirty="0"/>
              <a:t>700 km nach Aachen Enten holen? Waren nie so entspannt, wie mit diesem Wagen. Und mit 800 km WLTP-Reichweite hält der Wagen definitiv länger durch als wir 😄</a:t>
            </a:r>
          </a:p>
        </p:txBody>
      </p:sp>
      <p:sp>
        <p:nvSpPr>
          <p:cNvPr id="4" name="Slide Number Placeholder 3">
            <a:extLst>
              <a:ext uri="{FF2B5EF4-FFF2-40B4-BE49-F238E27FC236}">
                <a16:creationId xmlns:a16="http://schemas.microsoft.com/office/drawing/2014/main" id="{B0D37FDC-E9FF-E530-576E-8F5136943548}"/>
              </a:ext>
            </a:extLst>
          </p:cNvPr>
          <p:cNvSpPr>
            <a:spLocks noGrp="1"/>
          </p:cNvSpPr>
          <p:nvPr>
            <p:ph type="sldNum" sz="quarter" idx="12"/>
          </p:nvPr>
        </p:nvSpPr>
        <p:spPr/>
        <p:txBody>
          <a:bodyPr/>
          <a:lstStyle/>
          <a:p>
            <a:fld id="{5A33CB2A-1702-4C1D-9CC4-8D472D39F19E}" type="slidenum">
              <a:rPr lang="en-US" smtClean="0"/>
              <a:t>3</a:t>
            </a:fld>
            <a:endParaRPr lang="en-US"/>
          </a:p>
        </p:txBody>
      </p:sp>
      <p:pic>
        <p:nvPicPr>
          <p:cNvPr id="6" name="Picture 5" descr="Warum Updates wichtig sind - Onlineportal von IT Management">
            <a:extLst>
              <a:ext uri="{FF2B5EF4-FFF2-40B4-BE49-F238E27FC236}">
                <a16:creationId xmlns:a16="http://schemas.microsoft.com/office/drawing/2014/main" id="{F1D20518-9E93-999A-8EBD-7E4E7F7B80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2498834" cy="1405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862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AC95E-7D4C-DB10-3314-C43CD61DD508}"/>
              </a:ext>
            </a:extLst>
          </p:cNvPr>
          <p:cNvSpPr>
            <a:spLocks noGrp="1"/>
          </p:cNvSpPr>
          <p:nvPr>
            <p:ph type="title"/>
          </p:nvPr>
        </p:nvSpPr>
        <p:spPr/>
        <p:txBody>
          <a:bodyPr/>
          <a:lstStyle/>
          <a:p>
            <a:r>
              <a:rPr lang="de-CH" dirty="0"/>
              <a:t>Ergänzung: Die drei grössten Alters-Mythen</a:t>
            </a:r>
          </a:p>
        </p:txBody>
      </p:sp>
      <p:sp>
        <p:nvSpPr>
          <p:cNvPr id="3" name="Content Placeholder 2">
            <a:extLst>
              <a:ext uri="{FF2B5EF4-FFF2-40B4-BE49-F238E27FC236}">
                <a16:creationId xmlns:a16="http://schemas.microsoft.com/office/drawing/2014/main" id="{29A0FC1F-5821-F220-A978-9A1CCF0D9B4D}"/>
              </a:ext>
            </a:extLst>
          </p:cNvPr>
          <p:cNvSpPr>
            <a:spLocks noGrp="1"/>
          </p:cNvSpPr>
          <p:nvPr>
            <p:ph idx="1"/>
          </p:nvPr>
        </p:nvSpPr>
        <p:spPr>
          <a:xfrm>
            <a:off x="516099" y="1093305"/>
            <a:ext cx="8142824" cy="5220684"/>
          </a:xfrm>
        </p:spPr>
        <p:txBody>
          <a:bodyPr/>
          <a:lstStyle/>
          <a:p>
            <a:r>
              <a:rPr lang="de-CH" b="1" dirty="0"/>
              <a:t>1. Wenn ich krank bin lege ich mich ins Bett bis es besser wird</a:t>
            </a:r>
          </a:p>
          <a:p>
            <a:pPr marL="271463">
              <a:spcBef>
                <a:spcPts val="0"/>
              </a:spcBef>
            </a:pPr>
            <a:r>
              <a:rPr lang="de-CH" dirty="0"/>
              <a:t>Für Junge ist eine Grippe eine Grippe. Danach ist es wieder gut. Im hohen Alter bauen sich Muskeln bei ein paar Tagen im Bett aber extrem schnell ab. Das führt zu Unsicherheit und weiteren Stürzen oder Folgekrankheiten.</a:t>
            </a:r>
            <a:br>
              <a:rPr lang="de-CH" dirty="0"/>
            </a:br>
            <a:r>
              <a:rPr lang="de-CH" i="1" dirty="0">
                <a:sym typeface="Wingdings" panose="05000000000000000000" pitchFamily="2" charset="2"/>
              </a:rPr>
              <a:t> Nicht Liegen! Aufstehen und Muskeln nutzen!</a:t>
            </a:r>
            <a:endParaRPr lang="de-CH" i="1" dirty="0"/>
          </a:p>
          <a:p>
            <a:r>
              <a:rPr lang="de-CH" b="1" dirty="0"/>
              <a:t>2. Die eigenen Angst vor der Demenz</a:t>
            </a:r>
          </a:p>
          <a:p>
            <a:pPr marL="271463">
              <a:spcBef>
                <a:spcPts val="0"/>
              </a:spcBef>
            </a:pPr>
            <a:r>
              <a:rPr lang="de-CH" dirty="0"/>
              <a:t>Befragungen zeigen, dass die eigene Demenz ein Horror-Szenario ist.</a:t>
            </a:r>
            <a:br>
              <a:rPr lang="de-CH" dirty="0"/>
            </a:br>
            <a:r>
              <a:rPr lang="de-CH" dirty="0"/>
              <a:t>Doch faktisch ist es für die Angehörigen schlimmer als für die Patienten.</a:t>
            </a:r>
            <a:br>
              <a:rPr lang="de-CH" dirty="0"/>
            </a:br>
            <a:r>
              <a:rPr lang="de-CH" dirty="0"/>
              <a:t>Befragt man eine Person mit Demenz, dann kann sie immer alles und ist immer gesund.</a:t>
            </a:r>
            <a:br>
              <a:rPr lang="de-CH" dirty="0"/>
            </a:br>
            <a:r>
              <a:rPr lang="de-CH" i="1" dirty="0">
                <a:sym typeface="Wingdings" panose="05000000000000000000" pitchFamily="2" charset="2"/>
              </a:rPr>
              <a:t> Habe Angst vor der Demenz anderer, nicht vor der eigenen</a:t>
            </a:r>
            <a:endParaRPr lang="de-CH" i="1" dirty="0"/>
          </a:p>
          <a:p>
            <a:r>
              <a:rPr lang="de-CH" b="1" dirty="0"/>
              <a:t>3. Gesunde Rohkost – weniger Fleisch, mehr Salat  und Gemüse</a:t>
            </a:r>
          </a:p>
          <a:p>
            <a:pPr marL="271463">
              <a:spcBef>
                <a:spcPts val="0"/>
              </a:spcBef>
            </a:pPr>
            <a:r>
              <a:rPr lang="de-CH" dirty="0"/>
              <a:t>Der grösste Mangel im Alter herrscht an Protein. Da die Ess-Portionen immer kleiner werden, ist der Fokus auf das Wesentliche wichtig.</a:t>
            </a:r>
            <a:br>
              <a:rPr lang="de-CH" dirty="0"/>
            </a:br>
            <a:r>
              <a:rPr lang="de-CH" i="1" dirty="0">
                <a:sym typeface="Wingdings" panose="05000000000000000000" pitchFamily="2" charset="2"/>
              </a:rPr>
              <a:t> Esst so viel Fleisch, Käse und Eier wie ihr wollt!</a:t>
            </a:r>
            <a:endParaRPr lang="de-CH" i="1" dirty="0"/>
          </a:p>
        </p:txBody>
      </p:sp>
      <p:sp>
        <p:nvSpPr>
          <p:cNvPr id="4" name="Slide Number Placeholder 3">
            <a:extLst>
              <a:ext uri="{FF2B5EF4-FFF2-40B4-BE49-F238E27FC236}">
                <a16:creationId xmlns:a16="http://schemas.microsoft.com/office/drawing/2014/main" id="{4256588E-E32B-CA4D-83F2-4C41382D4766}"/>
              </a:ext>
            </a:extLst>
          </p:cNvPr>
          <p:cNvSpPr>
            <a:spLocks noGrp="1"/>
          </p:cNvSpPr>
          <p:nvPr>
            <p:ph type="sldNum" sz="quarter" idx="12"/>
          </p:nvPr>
        </p:nvSpPr>
        <p:spPr/>
        <p:txBody>
          <a:bodyPr/>
          <a:lstStyle/>
          <a:p>
            <a:fld id="{5A33CB2A-1702-4C1D-9CC4-8D472D39F19E}" type="slidenum">
              <a:rPr lang="en-US" smtClean="0"/>
              <a:t>30</a:t>
            </a:fld>
            <a:endParaRPr lang="en-US"/>
          </a:p>
        </p:txBody>
      </p:sp>
      <p:pic>
        <p:nvPicPr>
          <p:cNvPr id="6" name="Picture 5" descr="Sportgeräte für Senioren: Kraft und Fitness bis ins hohe Alter">
            <a:extLst>
              <a:ext uri="{FF2B5EF4-FFF2-40B4-BE49-F238E27FC236}">
                <a16:creationId xmlns:a16="http://schemas.microsoft.com/office/drawing/2014/main" id="{76680550-507B-A72C-133C-A57A3A056C1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9210266" y="1038663"/>
            <a:ext cx="1656596" cy="1944288"/>
          </a:xfrm>
          <a:prstGeom prst="rect">
            <a:avLst/>
          </a:prstGeom>
        </p:spPr>
      </p:pic>
      <p:pic>
        <p:nvPicPr>
          <p:cNvPr id="7" name="Picture 6" descr="Allgemeinmedizin : Demenz frühzeitig erkennen und bremsen | Ratgeber | Wir  in Bayern | BR Fernsehen | Fernsehen | BR.de">
            <a:extLst>
              <a:ext uri="{FF2B5EF4-FFF2-40B4-BE49-F238E27FC236}">
                <a16:creationId xmlns:a16="http://schemas.microsoft.com/office/drawing/2014/main" id="{DC2120CF-7542-D9E7-F0CF-7116622189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4498" y="3111190"/>
            <a:ext cx="3119944" cy="1751438"/>
          </a:xfrm>
          <a:prstGeom prst="rect">
            <a:avLst/>
          </a:prstGeom>
        </p:spPr>
      </p:pic>
      <p:pic>
        <p:nvPicPr>
          <p:cNvPr id="8" name="Picture 7" descr="Raw Food | Rohkost-Arten mit Genuss | Keimling Naturkost">
            <a:extLst>
              <a:ext uri="{FF2B5EF4-FFF2-40B4-BE49-F238E27FC236}">
                <a16:creationId xmlns:a16="http://schemas.microsoft.com/office/drawing/2014/main" id="{192EC700-7E2B-C9F3-1562-8E325C4EEB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7416" y="5416144"/>
            <a:ext cx="1607054" cy="1072119"/>
          </a:xfrm>
          <a:prstGeom prst="rect">
            <a:avLst/>
          </a:prstGeom>
        </p:spPr>
      </p:pic>
      <p:pic>
        <p:nvPicPr>
          <p:cNvPr id="9" name="Picture 8" descr="Fleisch-Käse Platte">
            <a:extLst>
              <a:ext uri="{FF2B5EF4-FFF2-40B4-BE49-F238E27FC236}">
                <a16:creationId xmlns:a16="http://schemas.microsoft.com/office/drawing/2014/main" id="{63E5EC35-97F5-A491-A760-D343C86A15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49324" y="5344542"/>
            <a:ext cx="1637371" cy="1228028"/>
          </a:xfrm>
          <a:prstGeom prst="rect">
            <a:avLst/>
          </a:prstGeom>
        </p:spPr>
      </p:pic>
      <p:sp>
        <p:nvSpPr>
          <p:cNvPr id="10" name="Arrow: Right 9">
            <a:extLst>
              <a:ext uri="{FF2B5EF4-FFF2-40B4-BE49-F238E27FC236}">
                <a16:creationId xmlns:a16="http://schemas.microsoft.com/office/drawing/2014/main" id="{8E9279A5-25CA-AEE6-A9E4-05EBE3A455EE}"/>
              </a:ext>
            </a:extLst>
          </p:cNvPr>
          <p:cNvSpPr/>
          <p:nvPr/>
        </p:nvSpPr>
        <p:spPr>
          <a:xfrm>
            <a:off x="9740590" y="5787483"/>
            <a:ext cx="998034" cy="446049"/>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de-CH"/>
          </a:p>
        </p:txBody>
      </p:sp>
      <p:sp>
        <p:nvSpPr>
          <p:cNvPr id="11" name="Speech Bubble: Rectangle with Corners Rounded 10">
            <a:extLst>
              <a:ext uri="{FF2B5EF4-FFF2-40B4-BE49-F238E27FC236}">
                <a16:creationId xmlns:a16="http://schemas.microsoft.com/office/drawing/2014/main" id="{4318B4A4-AF49-CCC8-D22E-A088BB63FABD}"/>
              </a:ext>
            </a:extLst>
          </p:cNvPr>
          <p:cNvSpPr/>
          <p:nvPr/>
        </p:nvSpPr>
        <p:spPr>
          <a:xfrm>
            <a:off x="6424863" y="6172200"/>
            <a:ext cx="5721015" cy="582933"/>
          </a:xfrm>
          <a:prstGeom prst="wedgeRoundRectCallout">
            <a:avLst>
              <a:gd name="adj1" fmla="val -55906"/>
              <a:gd name="adj2" fmla="val -4910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t>Und hört auf alte Menschen davon abzuhalten oder in Wohnheimen «gesunde» Ernährung einzufordern</a:t>
            </a:r>
          </a:p>
        </p:txBody>
      </p:sp>
      <p:sp>
        <p:nvSpPr>
          <p:cNvPr id="5" name="TextBox 4">
            <a:extLst>
              <a:ext uri="{FF2B5EF4-FFF2-40B4-BE49-F238E27FC236}">
                <a16:creationId xmlns:a16="http://schemas.microsoft.com/office/drawing/2014/main" id="{87CBE9D0-EBA2-CDE5-D14B-23908E441749}"/>
              </a:ext>
            </a:extLst>
          </p:cNvPr>
          <p:cNvSpPr txBox="1"/>
          <p:nvPr/>
        </p:nvSpPr>
        <p:spPr>
          <a:xfrm>
            <a:off x="8392760" y="218705"/>
            <a:ext cx="2285266" cy="645684"/>
          </a:xfrm>
          <a:prstGeom prst="rect">
            <a:avLst/>
          </a:prstGeom>
          <a:noFill/>
        </p:spPr>
        <p:txBody>
          <a:bodyPr wrap="square" rtlCol="0">
            <a:noAutofit/>
          </a:bodyPr>
          <a:lstStyle/>
          <a:p>
            <a:pPr algn="l"/>
            <a:r>
              <a:rPr lang="de-CH" dirty="0">
                <a:latin typeface="Arial" panose="020B0604020202020204" pitchFamily="34" charset="0"/>
                <a:cs typeface="Arial" panose="020B0604020202020204" pitchFamily="34" charset="0"/>
              </a:rPr>
              <a:t>Von einer Geriatrie-Ärztin aus Zürich</a:t>
            </a:r>
          </a:p>
        </p:txBody>
      </p:sp>
    </p:spTree>
    <p:extLst>
      <p:ext uri="{BB962C8B-B14F-4D97-AF65-F5344CB8AC3E}">
        <p14:creationId xmlns:p14="http://schemas.microsoft.com/office/powerpoint/2010/main" val="2609873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additive="base">
                                        <p:cTn id="3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additive="base">
                                        <p:cTn id="4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additive="base">
                                        <p:cTn id="49" dur="500" fill="hold"/>
                                        <p:tgtEl>
                                          <p:spTgt spid="8"/>
                                        </p:tgtEl>
                                        <p:attrNameLst>
                                          <p:attrName>ppt_x</p:attrName>
                                        </p:attrNameLst>
                                      </p:cBhvr>
                                      <p:tavLst>
                                        <p:tav tm="0">
                                          <p:val>
                                            <p:strVal val="#ppt_x"/>
                                          </p:val>
                                        </p:tav>
                                        <p:tav tm="100000">
                                          <p:val>
                                            <p:strVal val="#ppt_x"/>
                                          </p:val>
                                        </p:tav>
                                      </p:tavLst>
                                    </p:anim>
                                    <p:anim calcmode="lin" valueType="num">
                                      <p:cBhvr additive="base">
                                        <p:cTn id="50" dur="500" fill="hold"/>
                                        <p:tgtEl>
                                          <p:spTgt spid="8"/>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ppt_x"/>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9"/>
                                        </p:tgtEl>
                                        <p:attrNameLst>
                                          <p:attrName>style.visibility</p:attrName>
                                        </p:attrNameLst>
                                      </p:cBhvr>
                                      <p:to>
                                        <p:strVal val="visible"/>
                                      </p:to>
                                    </p:set>
                                    <p:anim calcmode="lin" valueType="num">
                                      <p:cBhvr additive="base">
                                        <p:cTn id="57" dur="500" fill="hold"/>
                                        <p:tgtEl>
                                          <p:spTgt spid="9"/>
                                        </p:tgtEl>
                                        <p:attrNameLst>
                                          <p:attrName>ppt_x</p:attrName>
                                        </p:attrNameLst>
                                      </p:cBhvr>
                                      <p:tavLst>
                                        <p:tav tm="0">
                                          <p:val>
                                            <p:strVal val="#ppt_x"/>
                                          </p:val>
                                        </p:tav>
                                        <p:tav tm="100000">
                                          <p:val>
                                            <p:strVal val="#ppt_x"/>
                                          </p:val>
                                        </p:tav>
                                      </p:tavLst>
                                    </p:anim>
                                    <p:anim calcmode="lin" valueType="num">
                                      <p:cBhvr additive="base">
                                        <p:cTn id="5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additive="base">
                                        <p:cTn id="63" dur="500" fill="hold"/>
                                        <p:tgtEl>
                                          <p:spTgt spid="11"/>
                                        </p:tgtEl>
                                        <p:attrNameLst>
                                          <p:attrName>ppt_x</p:attrName>
                                        </p:attrNameLst>
                                      </p:cBhvr>
                                      <p:tavLst>
                                        <p:tav tm="0">
                                          <p:val>
                                            <p:strVal val="#ppt_x"/>
                                          </p:val>
                                        </p:tav>
                                        <p:tav tm="100000">
                                          <p:val>
                                            <p:strVal val="#ppt_x"/>
                                          </p:val>
                                        </p:tav>
                                      </p:tavLst>
                                    </p:anim>
                                    <p:anim calcmode="lin" valueType="num">
                                      <p:cBhvr additive="base">
                                        <p:cTn id="6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ut abbauen: Diese Methoden zahlen sich aus - FOCUS online">
            <a:extLst>
              <a:ext uri="{FF2B5EF4-FFF2-40B4-BE49-F238E27FC236}">
                <a16:creationId xmlns:a16="http://schemas.microsoft.com/office/drawing/2014/main" id="{A9E35427-86D5-B97B-CA6D-E249AD547B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 y="0"/>
            <a:ext cx="12271830" cy="6858000"/>
          </a:xfrm>
          <a:prstGeom prst="rect">
            <a:avLst/>
          </a:prstGeom>
        </p:spPr>
      </p:pic>
      <p:sp>
        <p:nvSpPr>
          <p:cNvPr id="8" name="Freeform: Shape 7">
            <a:extLst>
              <a:ext uri="{FF2B5EF4-FFF2-40B4-BE49-F238E27FC236}">
                <a16:creationId xmlns:a16="http://schemas.microsoft.com/office/drawing/2014/main" id="{61C344B2-56F0-9C69-F2A5-172EB4949800}"/>
              </a:ext>
              <a:ext uri="{C183D7F6-B498-43B3-948B-1728B52AA6E4}">
                <adec:decorative xmlns:adec="http://schemas.microsoft.com/office/drawing/2017/decorative" val="1"/>
              </a:ext>
            </a:extLst>
          </p:cNvPr>
          <p:cNvSpPr/>
          <p:nvPr/>
        </p:nvSpPr>
        <p:spPr>
          <a:xfrm>
            <a:off x="5877261" y="3428714"/>
            <a:ext cx="6394567" cy="342928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id="{1D0C35A8-75C1-B556-0679-DC1B80AB0CC8}"/>
              </a:ext>
            </a:extLst>
          </p:cNvPr>
          <p:cNvSpPr txBox="1">
            <a:spLocks/>
          </p:cNvSpPr>
          <p:nvPr/>
        </p:nvSpPr>
        <p:spPr>
          <a:xfrm>
            <a:off x="7017669" y="6034208"/>
            <a:ext cx="4932660" cy="635582"/>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r>
              <a:rPr lang="en-US" dirty="0"/>
              <a:t>Dampf </a:t>
            </a:r>
            <a:r>
              <a:rPr lang="en-US" dirty="0" err="1"/>
              <a:t>ablassen</a:t>
            </a:r>
            <a:endParaRPr lang="de-CH" dirty="0"/>
          </a:p>
        </p:txBody>
      </p:sp>
      <p:sp>
        <p:nvSpPr>
          <p:cNvPr id="10" name="Subtitle 2">
            <a:extLst>
              <a:ext uri="{FF2B5EF4-FFF2-40B4-BE49-F238E27FC236}">
                <a16:creationId xmlns:a16="http://schemas.microsoft.com/office/drawing/2014/main" id="{EAED93FF-1F8A-16A8-6EED-6BE8C95371DB}"/>
              </a:ext>
            </a:extLst>
          </p:cNvPr>
          <p:cNvSpPr txBox="1">
            <a:spLocks/>
          </p:cNvSpPr>
          <p:nvPr/>
        </p:nvSpPr>
        <p:spPr>
          <a:xfrm>
            <a:off x="8410246" y="4267198"/>
            <a:ext cx="3605731" cy="1824172"/>
          </a:xfrm>
          <a:prstGeom prst="rect">
            <a:avLst/>
          </a:prstGeom>
        </p:spPr>
        <p:txBody>
          <a:bodyPr vert="horz" lIns="91440" tIns="45720" rIns="91440" bIns="45720" rtlCol="0" anchor="b">
            <a:normAutofit fontScale="92500" lnSpcReduction="1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tabLst>
                <a:tab pos="1255713" algn="l"/>
              </a:tabLst>
            </a:pPr>
            <a:r>
              <a:rPr lang="de-CH" sz="3200" dirty="0"/>
              <a:t>«Lass es raus» oder </a:t>
            </a:r>
            <a:br>
              <a:rPr lang="de-CH" sz="3200" dirty="0"/>
            </a:br>
            <a:r>
              <a:rPr lang="de-CH" sz="3200" dirty="0"/>
              <a:t>«In der Ruhe liegt die Kraft»?</a:t>
            </a:r>
          </a:p>
        </p:txBody>
      </p:sp>
    </p:spTree>
    <p:extLst>
      <p:ext uri="{BB962C8B-B14F-4D97-AF65-F5344CB8AC3E}">
        <p14:creationId xmlns:p14="http://schemas.microsoft.com/office/powerpoint/2010/main" val="12183939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6C6B2-CBB9-3151-1648-93B902BF6691}"/>
              </a:ext>
            </a:extLst>
          </p:cNvPr>
          <p:cNvSpPr>
            <a:spLocks noGrp="1"/>
          </p:cNvSpPr>
          <p:nvPr>
            <p:ph type="title"/>
          </p:nvPr>
        </p:nvSpPr>
        <p:spPr/>
        <p:txBody>
          <a:bodyPr/>
          <a:lstStyle/>
          <a:p>
            <a:r>
              <a:rPr lang="de-CH" dirty="0"/>
              <a:t>WUT - Wir kennen diese Tipps…</a:t>
            </a:r>
          </a:p>
        </p:txBody>
      </p:sp>
      <p:sp>
        <p:nvSpPr>
          <p:cNvPr id="4" name="Slide Number Placeholder 3">
            <a:extLst>
              <a:ext uri="{FF2B5EF4-FFF2-40B4-BE49-F238E27FC236}">
                <a16:creationId xmlns:a16="http://schemas.microsoft.com/office/drawing/2014/main" id="{1F9D865D-9214-D5AB-9EC0-8F7273ED144D}"/>
              </a:ext>
            </a:extLst>
          </p:cNvPr>
          <p:cNvSpPr>
            <a:spLocks noGrp="1"/>
          </p:cNvSpPr>
          <p:nvPr>
            <p:ph type="sldNum" sz="quarter" idx="12"/>
          </p:nvPr>
        </p:nvSpPr>
        <p:spPr/>
        <p:txBody>
          <a:bodyPr/>
          <a:lstStyle/>
          <a:p>
            <a:fld id="{5A33CB2A-1702-4C1D-9CC4-8D472D39F19E}" type="slidenum">
              <a:rPr lang="en-US" smtClean="0"/>
              <a:t>32</a:t>
            </a:fld>
            <a:endParaRPr lang="en-US"/>
          </a:p>
        </p:txBody>
      </p:sp>
      <p:sp>
        <p:nvSpPr>
          <p:cNvPr id="7" name="Explosion: 14 Points 6">
            <a:extLst>
              <a:ext uri="{FF2B5EF4-FFF2-40B4-BE49-F238E27FC236}">
                <a16:creationId xmlns:a16="http://schemas.microsoft.com/office/drawing/2014/main" id="{F83DFDC4-5712-379B-3B19-225463E712D5}"/>
              </a:ext>
            </a:extLst>
          </p:cNvPr>
          <p:cNvSpPr/>
          <p:nvPr/>
        </p:nvSpPr>
        <p:spPr>
          <a:xfrm>
            <a:off x="4931424" y="1756245"/>
            <a:ext cx="2278380" cy="929640"/>
          </a:xfrm>
          <a:prstGeom prst="irregularSeal2">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solidFill>
                  <a:sysClr val="windowText" lastClr="000000"/>
                </a:solidFill>
              </a:rPr>
              <a:t>Schrei es raus</a:t>
            </a:r>
          </a:p>
        </p:txBody>
      </p:sp>
      <p:sp>
        <p:nvSpPr>
          <p:cNvPr id="9" name="Explosion: 14 Points 8">
            <a:extLst>
              <a:ext uri="{FF2B5EF4-FFF2-40B4-BE49-F238E27FC236}">
                <a16:creationId xmlns:a16="http://schemas.microsoft.com/office/drawing/2014/main" id="{D3D81C9E-5218-96AE-D0D8-CB4BBCC6DA4A}"/>
              </a:ext>
            </a:extLst>
          </p:cNvPr>
          <p:cNvSpPr/>
          <p:nvPr/>
        </p:nvSpPr>
        <p:spPr>
          <a:xfrm rot="2043771">
            <a:off x="5685804" y="2830665"/>
            <a:ext cx="2613814" cy="929640"/>
          </a:xfrm>
          <a:prstGeom prst="irregularSeal2">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de-CH" dirty="0">
                <a:solidFill>
                  <a:sysClr val="windowText" lastClr="000000"/>
                </a:solidFill>
              </a:rPr>
              <a:t>Nutze den Boxsack</a:t>
            </a:r>
          </a:p>
        </p:txBody>
      </p:sp>
      <p:sp>
        <p:nvSpPr>
          <p:cNvPr id="11" name="Explosion: 14 Points 10">
            <a:extLst>
              <a:ext uri="{FF2B5EF4-FFF2-40B4-BE49-F238E27FC236}">
                <a16:creationId xmlns:a16="http://schemas.microsoft.com/office/drawing/2014/main" id="{5D0B2894-7943-90F8-9985-27C01B7E96F0}"/>
              </a:ext>
            </a:extLst>
          </p:cNvPr>
          <p:cNvSpPr/>
          <p:nvPr/>
        </p:nvSpPr>
        <p:spPr>
          <a:xfrm rot="19357269">
            <a:off x="4226195" y="2905615"/>
            <a:ext cx="2495473" cy="929640"/>
          </a:xfrm>
          <a:prstGeom prst="irregularSeal2">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de-CH" dirty="0">
                <a:solidFill>
                  <a:sysClr val="windowText" lastClr="000000"/>
                </a:solidFill>
              </a:rPr>
              <a:t>Zerschlag etwas</a:t>
            </a:r>
          </a:p>
        </p:txBody>
      </p:sp>
      <p:sp>
        <p:nvSpPr>
          <p:cNvPr id="15" name="Explosion: 14 Points 14">
            <a:extLst>
              <a:ext uri="{FF2B5EF4-FFF2-40B4-BE49-F238E27FC236}">
                <a16:creationId xmlns:a16="http://schemas.microsoft.com/office/drawing/2014/main" id="{DCA4888E-678F-4B38-C6E1-2396A4AF909E}"/>
              </a:ext>
            </a:extLst>
          </p:cNvPr>
          <p:cNvSpPr/>
          <p:nvPr/>
        </p:nvSpPr>
        <p:spPr>
          <a:xfrm rot="244088">
            <a:off x="5142366" y="3612798"/>
            <a:ext cx="2495473" cy="929640"/>
          </a:xfrm>
          <a:prstGeom prst="irregularSeal2">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de-CH" dirty="0">
                <a:solidFill>
                  <a:sysClr val="windowText" lastClr="000000"/>
                </a:solidFill>
              </a:rPr>
              <a:t>Nur nicht anstauen</a:t>
            </a:r>
          </a:p>
        </p:txBody>
      </p:sp>
      <p:pic>
        <p:nvPicPr>
          <p:cNvPr id="16" name="Picture 15" descr="Wie du Wut und Ärger schnell und stressfrei abbauen kannst">
            <a:extLst>
              <a:ext uri="{FF2B5EF4-FFF2-40B4-BE49-F238E27FC236}">
                <a16:creationId xmlns:a16="http://schemas.microsoft.com/office/drawing/2014/main" id="{ADB8A677-CCFE-C6C7-8F05-FD06E85EF3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3872" y="951535"/>
            <a:ext cx="2461727" cy="2485172"/>
          </a:xfrm>
          <a:prstGeom prst="rect">
            <a:avLst/>
          </a:prstGeom>
        </p:spPr>
      </p:pic>
      <p:pic>
        <p:nvPicPr>
          <p:cNvPr id="17" name="Picture 16" descr="Auto Zertrümmern Zürich – Adrenalin pur! 🚗💥">
            <a:extLst>
              <a:ext uri="{FF2B5EF4-FFF2-40B4-BE49-F238E27FC236}">
                <a16:creationId xmlns:a16="http://schemas.microsoft.com/office/drawing/2014/main" id="{8472694D-C727-531F-9A91-6D7CDC8AB1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45" y="3976734"/>
            <a:ext cx="3343002" cy="2229756"/>
          </a:xfrm>
          <a:prstGeom prst="rect">
            <a:avLst/>
          </a:prstGeom>
        </p:spPr>
      </p:pic>
      <p:pic>
        <p:nvPicPr>
          <p:cNvPr id="18" name="Picture 17" descr="Porzellan für den Polterabend » Ideen &amp; Tipps">
            <a:extLst>
              <a:ext uri="{FF2B5EF4-FFF2-40B4-BE49-F238E27FC236}">
                <a16:creationId xmlns:a16="http://schemas.microsoft.com/office/drawing/2014/main" id="{E6C6EB97-420C-E560-2243-70AADB3EB1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8838" y="1200323"/>
            <a:ext cx="3180398" cy="2134400"/>
          </a:xfrm>
          <a:prstGeom prst="rect">
            <a:avLst/>
          </a:prstGeom>
        </p:spPr>
      </p:pic>
      <p:pic>
        <p:nvPicPr>
          <p:cNvPr id="19" name="Picture 18" descr="Mädchen, das Sandsack schlägt. Muaythai Boxtraining. Gesundes Mädchen, das  auf Boxsack schlägt. Konzept des Boxtrainings, Trainierens, Trainierens bei  Fitness, Sport 11834252 Stock-Photo bei Vecteezy">
            <a:extLst>
              <a:ext uri="{FF2B5EF4-FFF2-40B4-BE49-F238E27FC236}">
                <a16:creationId xmlns:a16="http://schemas.microsoft.com/office/drawing/2014/main" id="{DDE28F2B-17A1-FA53-2C53-A0F40D1BDC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63844" y="3887166"/>
            <a:ext cx="3602355" cy="2401570"/>
          </a:xfrm>
          <a:prstGeom prst="rect">
            <a:avLst/>
          </a:prstGeom>
        </p:spPr>
      </p:pic>
      <p:grpSp>
        <p:nvGrpSpPr>
          <p:cNvPr id="25" name="Group 24">
            <a:extLst>
              <a:ext uri="{FF2B5EF4-FFF2-40B4-BE49-F238E27FC236}">
                <a16:creationId xmlns:a16="http://schemas.microsoft.com/office/drawing/2014/main" id="{BB96469A-7DB9-3BC2-3E75-D5DB8EE600D7}"/>
              </a:ext>
            </a:extLst>
          </p:cNvPr>
          <p:cNvGrpSpPr/>
          <p:nvPr/>
        </p:nvGrpSpPr>
        <p:grpSpPr>
          <a:xfrm>
            <a:off x="4959675" y="5053956"/>
            <a:ext cx="2285902" cy="1542923"/>
            <a:chOff x="7292052" y="-449618"/>
            <a:chExt cx="2285902" cy="1542923"/>
          </a:xfrm>
        </p:grpSpPr>
        <p:sp>
          <p:nvSpPr>
            <p:cNvPr id="26" name="Rectangle: Rounded Corners 25">
              <a:extLst>
                <a:ext uri="{FF2B5EF4-FFF2-40B4-BE49-F238E27FC236}">
                  <a16:creationId xmlns:a16="http://schemas.microsoft.com/office/drawing/2014/main" id="{6001C118-FAE4-DBE4-FE6E-8C8CE9DDD721}"/>
                </a:ext>
              </a:extLst>
            </p:cNvPr>
            <p:cNvSpPr/>
            <p:nvPr/>
          </p:nvSpPr>
          <p:spPr>
            <a:xfrm>
              <a:off x="7292052" y="-449618"/>
              <a:ext cx="2285902" cy="154292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lIns="36000" tIns="0" rIns="36000" bIns="0" rtlCol="0" anchor="b"/>
            <a:lstStyle/>
            <a:p>
              <a:pPr algn="ctr"/>
              <a:r>
                <a:rPr lang="de-CH" sz="1400" dirty="0"/>
                <a:t>Und was sagt die Wissenschaft?</a:t>
              </a:r>
            </a:p>
          </p:txBody>
        </p:sp>
        <p:pic>
          <p:nvPicPr>
            <p:cNvPr id="27" name="Picture 26">
              <a:extLst>
                <a:ext uri="{FF2B5EF4-FFF2-40B4-BE49-F238E27FC236}">
                  <a16:creationId xmlns:a16="http://schemas.microsoft.com/office/drawing/2014/main" id="{3871178B-05F3-B1FC-F30D-27B145A69F68}"/>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89730" y="-449617"/>
              <a:ext cx="890546" cy="1028616"/>
            </a:xfrm>
            <a:prstGeom prst="rect">
              <a:avLst/>
            </a:prstGeom>
          </p:spPr>
        </p:pic>
      </p:grpSp>
    </p:spTree>
    <p:extLst>
      <p:ext uri="{BB962C8B-B14F-4D97-AF65-F5344CB8AC3E}">
        <p14:creationId xmlns:p14="http://schemas.microsoft.com/office/powerpoint/2010/main" val="338291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1+#ppt_w/2"/>
                                          </p:val>
                                        </p:tav>
                                        <p:tav tm="100000">
                                          <p:val>
                                            <p:strVal val="#ppt_x"/>
                                          </p:val>
                                        </p:tav>
                                      </p:tavLst>
                                    </p:anim>
                                    <p:anim calcmode="lin" valueType="num">
                                      <p:cBhvr additive="base">
                                        <p:cTn id="48"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03F2D-6DE4-D89E-72E6-E52176EE3253}"/>
              </a:ext>
            </a:extLst>
          </p:cNvPr>
          <p:cNvSpPr>
            <a:spLocks noGrp="1"/>
          </p:cNvSpPr>
          <p:nvPr>
            <p:ph type="title"/>
          </p:nvPr>
        </p:nvSpPr>
        <p:spPr/>
        <p:txBody>
          <a:bodyPr/>
          <a:lstStyle/>
          <a:p>
            <a:r>
              <a:rPr lang="de-CH" dirty="0"/>
              <a:t>Die Studienlage ist eindeutig!</a:t>
            </a:r>
          </a:p>
        </p:txBody>
      </p:sp>
      <p:sp>
        <p:nvSpPr>
          <p:cNvPr id="3" name="Content Placeholder 2">
            <a:extLst>
              <a:ext uri="{FF2B5EF4-FFF2-40B4-BE49-F238E27FC236}">
                <a16:creationId xmlns:a16="http://schemas.microsoft.com/office/drawing/2014/main" id="{DDD013D1-FB4A-2EEB-9E57-7BA08F2252EB}"/>
              </a:ext>
            </a:extLst>
          </p:cNvPr>
          <p:cNvSpPr>
            <a:spLocks noGrp="1"/>
          </p:cNvSpPr>
          <p:nvPr>
            <p:ph idx="1"/>
          </p:nvPr>
        </p:nvSpPr>
        <p:spPr>
          <a:xfrm>
            <a:off x="516099" y="1093305"/>
            <a:ext cx="5122701" cy="4402026"/>
          </a:xfrm>
        </p:spPr>
        <p:txBody>
          <a:bodyPr/>
          <a:lstStyle/>
          <a:p>
            <a:r>
              <a:rPr lang="de-CH" dirty="0"/>
              <a:t>Eine Serie von Probanden wurde provoziert. Dann gab es drei Gruppen:</a:t>
            </a:r>
          </a:p>
          <a:p>
            <a:pPr marL="285750" indent="-285750">
              <a:buFontTx/>
              <a:buChar char="-"/>
            </a:pPr>
            <a:r>
              <a:rPr lang="de-CH" dirty="0"/>
              <a:t>Die eine sollten wütend am Boxsack ihre Wut «abbauen»</a:t>
            </a:r>
          </a:p>
          <a:p>
            <a:pPr marL="285750" indent="-285750">
              <a:buFontTx/>
              <a:buChar char="-"/>
            </a:pPr>
            <a:r>
              <a:rPr lang="de-CH" dirty="0"/>
              <a:t>Die zweite sollte einfach nur etwas boxen</a:t>
            </a:r>
          </a:p>
          <a:p>
            <a:pPr marL="285750" indent="-285750">
              <a:buFontTx/>
              <a:buChar char="-"/>
            </a:pPr>
            <a:r>
              <a:rPr lang="de-CH" dirty="0"/>
              <a:t>Die dritte sollte nichts tun</a:t>
            </a:r>
          </a:p>
          <a:p>
            <a:r>
              <a:rPr lang="de-CH" dirty="0"/>
              <a:t>Das Ergebnis: Die wütenden Boxer waren danach mit Abstand aggressiver als die Nicht-Boxer. Auch aggressiver als die ‘nur’-Boxer.</a:t>
            </a:r>
          </a:p>
          <a:p>
            <a:r>
              <a:rPr lang="de-CH" dirty="0"/>
              <a:t>Das Ergebnis wurde in einer Meta-Analyse mit mehr als 10’000 Teilnehmern bestätigt</a:t>
            </a:r>
          </a:p>
          <a:p>
            <a:endParaRPr lang="de-CH" dirty="0"/>
          </a:p>
        </p:txBody>
      </p:sp>
      <p:sp>
        <p:nvSpPr>
          <p:cNvPr id="4" name="Slide Number Placeholder 3">
            <a:extLst>
              <a:ext uri="{FF2B5EF4-FFF2-40B4-BE49-F238E27FC236}">
                <a16:creationId xmlns:a16="http://schemas.microsoft.com/office/drawing/2014/main" id="{93B89EB0-5EC2-D0E4-FEDE-9FE3D8FF94A9}"/>
              </a:ext>
            </a:extLst>
          </p:cNvPr>
          <p:cNvSpPr>
            <a:spLocks noGrp="1"/>
          </p:cNvSpPr>
          <p:nvPr>
            <p:ph type="sldNum" sz="quarter" idx="12"/>
          </p:nvPr>
        </p:nvSpPr>
        <p:spPr/>
        <p:txBody>
          <a:bodyPr/>
          <a:lstStyle/>
          <a:p>
            <a:fld id="{5A33CB2A-1702-4C1D-9CC4-8D472D39F19E}" type="slidenum">
              <a:rPr lang="en-US" smtClean="0"/>
              <a:t>33</a:t>
            </a:fld>
            <a:endParaRPr lang="en-US"/>
          </a:p>
        </p:txBody>
      </p:sp>
      <p:pic>
        <p:nvPicPr>
          <p:cNvPr id="5" name="Picture 4" descr="pangdapengpeng Punchingball Tisch, Boxbirne Schreibtisch mit Saugnapf und  Feder, Boxsack Anti Frust für Schreibtisch, Zuhause, Büro (Rot) :  Amazon.de: Sports &amp; Outdoors">
            <a:extLst>
              <a:ext uri="{FF2B5EF4-FFF2-40B4-BE49-F238E27FC236}">
                <a16:creationId xmlns:a16="http://schemas.microsoft.com/office/drawing/2014/main" id="{EB2EF0B5-7E73-A08F-3EAD-9DD1AED26DF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638800" y="1968738"/>
            <a:ext cx="3529729" cy="2920523"/>
          </a:xfrm>
          <a:prstGeom prst="rect">
            <a:avLst/>
          </a:prstGeom>
        </p:spPr>
      </p:pic>
      <p:pic>
        <p:nvPicPr>
          <p:cNvPr id="6" name="Picture 5" descr="So kombinierst du deinen blauen Anzug mit braunen Schuhen">
            <a:extLst>
              <a:ext uri="{FF2B5EF4-FFF2-40B4-BE49-F238E27FC236}">
                <a16:creationId xmlns:a16="http://schemas.microsoft.com/office/drawing/2014/main" id="{566C0F07-4DAE-04A2-F247-93E69141F49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8872677" y="1362669"/>
            <a:ext cx="2811765" cy="4402026"/>
          </a:xfrm>
          <a:prstGeom prst="rect">
            <a:avLst/>
          </a:prstGeom>
        </p:spPr>
      </p:pic>
      <p:grpSp>
        <p:nvGrpSpPr>
          <p:cNvPr id="7" name="Group 6">
            <a:extLst>
              <a:ext uri="{FF2B5EF4-FFF2-40B4-BE49-F238E27FC236}">
                <a16:creationId xmlns:a16="http://schemas.microsoft.com/office/drawing/2014/main" id="{71F6E1E3-2950-A194-7915-39DE63FDF588}"/>
              </a:ext>
            </a:extLst>
          </p:cNvPr>
          <p:cNvGrpSpPr/>
          <p:nvPr/>
        </p:nvGrpSpPr>
        <p:grpSpPr>
          <a:xfrm>
            <a:off x="4959675" y="5053956"/>
            <a:ext cx="2285902" cy="1542923"/>
            <a:chOff x="7292052" y="-449618"/>
            <a:chExt cx="2285902" cy="1542923"/>
          </a:xfrm>
        </p:grpSpPr>
        <p:sp>
          <p:nvSpPr>
            <p:cNvPr id="8" name="Rectangle: Rounded Corners 7">
              <a:extLst>
                <a:ext uri="{FF2B5EF4-FFF2-40B4-BE49-F238E27FC236}">
                  <a16:creationId xmlns:a16="http://schemas.microsoft.com/office/drawing/2014/main" id="{55091A96-185A-0BDD-2CA1-4A3A807B466B}"/>
                </a:ext>
              </a:extLst>
            </p:cNvPr>
            <p:cNvSpPr/>
            <p:nvPr/>
          </p:nvSpPr>
          <p:spPr>
            <a:xfrm>
              <a:off x="7292052" y="-449618"/>
              <a:ext cx="2285902" cy="154292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lIns="36000" tIns="0" rIns="36000" bIns="0" rtlCol="0" anchor="b"/>
            <a:lstStyle/>
            <a:p>
              <a:pPr algn="ctr"/>
              <a:r>
                <a:rPr lang="de-CH" sz="1400" dirty="0"/>
                <a:t>Wieso das???</a:t>
              </a:r>
            </a:p>
          </p:txBody>
        </p:sp>
        <p:pic>
          <p:nvPicPr>
            <p:cNvPr id="9" name="Picture 8">
              <a:extLst>
                <a:ext uri="{FF2B5EF4-FFF2-40B4-BE49-F238E27FC236}">
                  <a16:creationId xmlns:a16="http://schemas.microsoft.com/office/drawing/2014/main" id="{BE92A827-0E2F-07DB-B845-B8CF51E84EC6}"/>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89730" y="-449617"/>
              <a:ext cx="890546" cy="1028616"/>
            </a:xfrm>
            <a:prstGeom prst="rect">
              <a:avLst/>
            </a:prstGeom>
          </p:spPr>
        </p:pic>
      </p:grpSp>
    </p:spTree>
    <p:extLst>
      <p:ext uri="{BB962C8B-B14F-4D97-AF65-F5344CB8AC3E}">
        <p14:creationId xmlns:p14="http://schemas.microsoft.com/office/powerpoint/2010/main" val="1288872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A50FF-BC14-FFC4-12C6-261FE6AD7AE5}"/>
              </a:ext>
            </a:extLst>
          </p:cNvPr>
          <p:cNvSpPr>
            <a:spLocks noGrp="1"/>
          </p:cNvSpPr>
          <p:nvPr>
            <p:ph type="title"/>
          </p:nvPr>
        </p:nvSpPr>
        <p:spPr/>
        <p:txBody>
          <a:bodyPr/>
          <a:lstStyle/>
          <a:p>
            <a:r>
              <a:rPr lang="de-CH" dirty="0"/>
              <a:t>Analyse und Fazit</a:t>
            </a:r>
          </a:p>
        </p:txBody>
      </p:sp>
      <p:sp>
        <p:nvSpPr>
          <p:cNvPr id="3" name="Content Placeholder 2">
            <a:extLst>
              <a:ext uri="{FF2B5EF4-FFF2-40B4-BE49-F238E27FC236}">
                <a16:creationId xmlns:a16="http://schemas.microsoft.com/office/drawing/2014/main" id="{F8819AFB-AB9F-BA76-09C6-CC20A2BD177C}"/>
              </a:ext>
            </a:extLst>
          </p:cNvPr>
          <p:cNvSpPr>
            <a:spLocks noGrp="1"/>
          </p:cNvSpPr>
          <p:nvPr>
            <p:ph idx="1"/>
          </p:nvPr>
        </p:nvSpPr>
        <p:spPr>
          <a:xfrm>
            <a:off x="516099" y="1093305"/>
            <a:ext cx="7355361" cy="5220684"/>
          </a:xfrm>
        </p:spPr>
        <p:txBody>
          <a:bodyPr/>
          <a:lstStyle/>
          <a:p>
            <a:r>
              <a:rPr lang="de-CH" dirty="0"/>
              <a:t>Wut besteht aus zwei Komponenten:</a:t>
            </a:r>
          </a:p>
          <a:p>
            <a:r>
              <a:rPr lang="de-CH" b="1" dirty="0"/>
              <a:t>Körperliche Erregung</a:t>
            </a:r>
          </a:p>
          <a:p>
            <a:r>
              <a:rPr lang="de-CH" dirty="0"/>
              <a:t>Aktivitäten, die die körperliche Erregung hochhalten, halten die Wut aufrecht.</a:t>
            </a:r>
          </a:p>
          <a:p>
            <a:r>
              <a:rPr lang="de-CH" dirty="0"/>
              <a:t>Techniken, die das körperliche Erregungsniveau senken – tiefes Atmen, Meditation, Yoga, progressive Muskelentspannung oder bewusste Pausen – bauen Wut wirksam ab.</a:t>
            </a:r>
          </a:p>
          <a:p>
            <a:r>
              <a:rPr lang="de-CH" b="1" dirty="0"/>
              <a:t>Mentale Deutung</a:t>
            </a:r>
          </a:p>
          <a:p>
            <a:r>
              <a:rPr lang="de-CH" dirty="0"/>
              <a:t>Die Frage lautet: Halten oder loslassen? </a:t>
            </a:r>
          </a:p>
          <a:p>
            <a:r>
              <a:rPr lang="de-CH" dirty="0"/>
              <a:t>Brauche ich die Aggression weil ich eine Auseinandersetzung erwarte, dann sollte ich ‘den Druck’ halten </a:t>
            </a:r>
            <a:r>
              <a:rPr lang="de-CH" dirty="0">
                <a:sym typeface="Wingdings" panose="05000000000000000000" pitchFamily="2" charset="2"/>
              </a:rPr>
              <a:t> wütend körperlich aktiv sein</a:t>
            </a:r>
            <a:endParaRPr lang="de-CH" dirty="0"/>
          </a:p>
          <a:p>
            <a:r>
              <a:rPr lang="de-CH" dirty="0"/>
              <a:t>Will ich möglichst bald wieder klar denken, dann atme ich tief und suche Ruhe und Entspannung </a:t>
            </a:r>
            <a:r>
              <a:rPr lang="de-CH" dirty="0">
                <a:sym typeface="Wingdings" panose="05000000000000000000" pitchFamily="2" charset="2"/>
              </a:rPr>
              <a:t> Atemtechnik, Entspannung</a:t>
            </a:r>
            <a:endParaRPr lang="de-CH" dirty="0"/>
          </a:p>
        </p:txBody>
      </p:sp>
      <p:sp>
        <p:nvSpPr>
          <p:cNvPr id="4" name="Slide Number Placeholder 3">
            <a:extLst>
              <a:ext uri="{FF2B5EF4-FFF2-40B4-BE49-F238E27FC236}">
                <a16:creationId xmlns:a16="http://schemas.microsoft.com/office/drawing/2014/main" id="{A31A8273-6362-FDC0-5FB6-B7A92A3438CA}"/>
              </a:ext>
            </a:extLst>
          </p:cNvPr>
          <p:cNvSpPr>
            <a:spLocks noGrp="1"/>
          </p:cNvSpPr>
          <p:nvPr>
            <p:ph type="sldNum" sz="quarter" idx="12"/>
          </p:nvPr>
        </p:nvSpPr>
        <p:spPr/>
        <p:txBody>
          <a:bodyPr/>
          <a:lstStyle/>
          <a:p>
            <a:fld id="{5A33CB2A-1702-4C1D-9CC4-8D472D39F19E}" type="slidenum">
              <a:rPr lang="en-US" smtClean="0"/>
              <a:t>34</a:t>
            </a:fld>
            <a:endParaRPr lang="en-US"/>
          </a:p>
        </p:txBody>
      </p:sp>
      <p:pic>
        <p:nvPicPr>
          <p:cNvPr id="5" name="Picture 4" descr="5 Tipps für eine erfolgreiche Meditation am Arbeitsplatz - Mindlead Institut">
            <a:extLst>
              <a:ext uri="{FF2B5EF4-FFF2-40B4-BE49-F238E27FC236}">
                <a16:creationId xmlns:a16="http://schemas.microsoft.com/office/drawing/2014/main" id="{690C919A-339B-FED9-4020-B8D57FCEB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7221" y="4196472"/>
            <a:ext cx="3749474" cy="2497697"/>
          </a:xfrm>
          <a:prstGeom prst="rect">
            <a:avLst/>
          </a:prstGeom>
        </p:spPr>
      </p:pic>
      <p:pic>
        <p:nvPicPr>
          <p:cNvPr id="6" name="Picture 5" descr="Wenn der Druck im Kessel steigt: Überlastete Kita-Teams">
            <a:extLst>
              <a:ext uri="{FF2B5EF4-FFF2-40B4-BE49-F238E27FC236}">
                <a16:creationId xmlns:a16="http://schemas.microsoft.com/office/drawing/2014/main" id="{392943B3-022F-2F99-117D-05051BFD57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7055" y="1470660"/>
            <a:ext cx="3749640" cy="2579370"/>
          </a:xfrm>
          <a:prstGeom prst="rect">
            <a:avLst/>
          </a:prstGeom>
        </p:spPr>
      </p:pic>
      <p:sp>
        <p:nvSpPr>
          <p:cNvPr id="7" name="Arrow: Right 6">
            <a:extLst>
              <a:ext uri="{FF2B5EF4-FFF2-40B4-BE49-F238E27FC236}">
                <a16:creationId xmlns:a16="http://schemas.microsoft.com/office/drawing/2014/main" id="{13DEF901-4B76-D44F-A988-1C0ADA03744F}"/>
              </a:ext>
            </a:extLst>
          </p:cNvPr>
          <p:cNvSpPr/>
          <p:nvPr/>
        </p:nvSpPr>
        <p:spPr>
          <a:xfrm rot="18776696">
            <a:off x="6961783" y="3954537"/>
            <a:ext cx="1386840" cy="483870"/>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9" name="Arrow: Right 8">
            <a:extLst>
              <a:ext uri="{FF2B5EF4-FFF2-40B4-BE49-F238E27FC236}">
                <a16:creationId xmlns:a16="http://schemas.microsoft.com/office/drawing/2014/main" id="{92725434-CAE5-91AD-DE2E-B560BBF2B74C}"/>
              </a:ext>
            </a:extLst>
          </p:cNvPr>
          <p:cNvSpPr/>
          <p:nvPr/>
        </p:nvSpPr>
        <p:spPr>
          <a:xfrm>
            <a:off x="6850215" y="5906138"/>
            <a:ext cx="1386840" cy="483870"/>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de-CH"/>
          </a:p>
        </p:txBody>
      </p:sp>
      <p:sp>
        <p:nvSpPr>
          <p:cNvPr id="8" name="Rectangle: Rounded Corners 7">
            <a:extLst>
              <a:ext uri="{FF2B5EF4-FFF2-40B4-BE49-F238E27FC236}">
                <a16:creationId xmlns:a16="http://schemas.microsoft.com/office/drawing/2014/main" id="{2AA6E34E-27C2-AAE6-B537-BAB1E49A53D3}"/>
              </a:ext>
            </a:extLst>
          </p:cNvPr>
          <p:cNvSpPr/>
          <p:nvPr/>
        </p:nvSpPr>
        <p:spPr>
          <a:xfrm>
            <a:off x="1771515" y="968195"/>
            <a:ext cx="4211052" cy="234756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spcBef>
                <a:spcPts val="600"/>
              </a:spcBef>
            </a:pPr>
            <a:r>
              <a:rPr lang="de-CH" b="1" dirty="0"/>
              <a:t>Fun Fact 1</a:t>
            </a:r>
          </a:p>
          <a:p>
            <a:pPr algn="ctr">
              <a:spcBef>
                <a:spcPts val="600"/>
              </a:spcBef>
            </a:pPr>
            <a:r>
              <a:rPr lang="de-CH" dirty="0"/>
              <a:t>Das grösste Repertoire an Flüchen und Beschimpfungen lernen Kinder bei Autofahrten.</a:t>
            </a:r>
          </a:p>
          <a:p>
            <a:pPr algn="ctr">
              <a:spcBef>
                <a:spcPts val="600"/>
              </a:spcBef>
            </a:pPr>
            <a:r>
              <a:rPr lang="de-CH" dirty="0"/>
              <a:t>Vielleicht wäre da auch etwas mehr Entspannung angebracht…?</a:t>
            </a:r>
          </a:p>
        </p:txBody>
      </p:sp>
      <p:sp>
        <p:nvSpPr>
          <p:cNvPr id="10" name="Rectangle: Rounded Corners 9">
            <a:extLst>
              <a:ext uri="{FF2B5EF4-FFF2-40B4-BE49-F238E27FC236}">
                <a16:creationId xmlns:a16="http://schemas.microsoft.com/office/drawing/2014/main" id="{5B367906-2198-A706-6854-241AA14B5694}"/>
              </a:ext>
            </a:extLst>
          </p:cNvPr>
          <p:cNvSpPr/>
          <p:nvPr/>
        </p:nvSpPr>
        <p:spPr>
          <a:xfrm>
            <a:off x="6199200" y="3485879"/>
            <a:ext cx="4211052" cy="2479015"/>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spcBef>
                <a:spcPts val="600"/>
              </a:spcBef>
            </a:pPr>
            <a:r>
              <a:rPr lang="de-CH" b="1" dirty="0"/>
              <a:t>Fun Fact 2</a:t>
            </a:r>
          </a:p>
          <a:p>
            <a:pPr algn="ctr">
              <a:spcBef>
                <a:spcPts val="600"/>
              </a:spcBef>
            </a:pPr>
            <a:r>
              <a:rPr lang="de-CH" dirty="0"/>
              <a:t>Aus eigener Erfahrung wissen wir, dass moderne Assistenzsysteme die Fahrt sehr entspannt gestalten. Der Ehrgeiz andere Verkehrsteilnehmer zu übervorteilen, wird stark reduziert weil das Assistenz-System fährt.</a:t>
            </a:r>
          </a:p>
        </p:txBody>
      </p:sp>
    </p:spTree>
    <p:extLst>
      <p:ext uri="{BB962C8B-B14F-4D97-AF65-F5344CB8AC3E}">
        <p14:creationId xmlns:p14="http://schemas.microsoft.com/office/powerpoint/2010/main" val="66192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 calcmode="lin" valueType="num">
                                      <p:cBhvr additive="base">
                                        <p:cTn id="1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additive="base">
                                        <p:cTn id="45" dur="500" fill="hold"/>
                                        <p:tgtEl>
                                          <p:spTgt spid="5"/>
                                        </p:tgtEl>
                                        <p:attrNameLst>
                                          <p:attrName>ppt_x</p:attrName>
                                        </p:attrNameLst>
                                      </p:cBhvr>
                                      <p:tavLst>
                                        <p:tav tm="0">
                                          <p:val>
                                            <p:strVal val="#ppt_x"/>
                                          </p:val>
                                        </p:tav>
                                        <p:tav tm="100000">
                                          <p:val>
                                            <p:strVal val="#ppt_x"/>
                                          </p:val>
                                        </p:tav>
                                      </p:tavLst>
                                    </p:anim>
                                    <p:anim calcmode="lin" valueType="num">
                                      <p:cBhvr additive="base">
                                        <p:cTn id="4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additive="base">
                                        <p:cTn id="51" dur="500" fill="hold"/>
                                        <p:tgtEl>
                                          <p:spTgt spid="8"/>
                                        </p:tgtEl>
                                        <p:attrNameLst>
                                          <p:attrName>ppt_x</p:attrName>
                                        </p:attrNameLst>
                                      </p:cBhvr>
                                      <p:tavLst>
                                        <p:tav tm="0">
                                          <p:val>
                                            <p:strVal val="#ppt_x"/>
                                          </p:val>
                                        </p:tav>
                                        <p:tav tm="100000">
                                          <p:val>
                                            <p:strVal val="#ppt_x"/>
                                          </p:val>
                                        </p:tav>
                                      </p:tavLst>
                                    </p:anim>
                                    <p:anim calcmode="lin" valueType="num">
                                      <p:cBhvr additive="base">
                                        <p:cTn id="5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ppt_x"/>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8" grpId="0" animBg="1"/>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4AAC5-4708-63AF-6443-2FE2EF332D6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675146B-1A82-ABD3-2702-6A7FBA5CCD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8355229" cy="5389123"/>
          </a:xfrm>
          <a:prstGeom prst="rect">
            <a:avLst/>
          </a:prstGeom>
        </p:spPr>
      </p:pic>
      <p:sp>
        <p:nvSpPr>
          <p:cNvPr id="8" name="Freeform: Shape 7">
            <a:extLst>
              <a:ext uri="{FF2B5EF4-FFF2-40B4-BE49-F238E27FC236}">
                <a16:creationId xmlns:a16="http://schemas.microsoft.com/office/drawing/2014/main" id="{701BF6AF-BFFD-85D9-6718-4B4FB7D6732E}"/>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id="{3A5BFA21-C24C-45FB-C13E-DD79C75558F9}"/>
              </a:ext>
            </a:extLst>
          </p:cNvPr>
          <p:cNvSpPr txBox="1">
            <a:spLocks/>
          </p:cNvSpPr>
          <p:nvPr/>
        </p:nvSpPr>
        <p:spPr>
          <a:xfrm>
            <a:off x="6427582" y="6034208"/>
            <a:ext cx="5555970" cy="63558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r>
              <a:rPr lang="en-US" dirty="0"/>
              <a:t>Evolution des Menschen</a:t>
            </a:r>
            <a:endParaRPr lang="de-CH" dirty="0"/>
          </a:p>
        </p:txBody>
      </p:sp>
      <p:sp>
        <p:nvSpPr>
          <p:cNvPr id="10" name="Subtitle 2">
            <a:extLst>
              <a:ext uri="{FF2B5EF4-FFF2-40B4-BE49-F238E27FC236}">
                <a16:creationId xmlns:a16="http://schemas.microsoft.com/office/drawing/2014/main" id="{2A7C32E4-A0B2-AF97-0A80-08EC48B2727D}"/>
              </a:ext>
            </a:extLst>
          </p:cNvPr>
          <p:cNvSpPr txBox="1">
            <a:spLocks/>
          </p:cNvSpPr>
          <p:nvPr/>
        </p:nvSpPr>
        <p:spPr>
          <a:xfrm>
            <a:off x="8168593" y="3731321"/>
            <a:ext cx="3814959" cy="2206491"/>
          </a:xfrm>
          <a:prstGeom prst="rect">
            <a:avLst/>
          </a:prstGeom>
        </p:spPr>
        <p:txBody>
          <a:bodyPr vert="horz" lIns="91440" tIns="45720" rIns="91440" bIns="45720" rtlCol="0" anchor="b">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CH" sz="3200" dirty="0"/>
              <a:t>Statisch oder dynamisch?</a:t>
            </a:r>
          </a:p>
        </p:txBody>
      </p:sp>
    </p:spTree>
    <p:extLst>
      <p:ext uri="{BB962C8B-B14F-4D97-AF65-F5344CB8AC3E}">
        <p14:creationId xmlns:p14="http://schemas.microsoft.com/office/powerpoint/2010/main" val="35864005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8683E-F7E9-5E01-07EA-DA33B8EF38B2}"/>
              </a:ext>
            </a:extLst>
          </p:cNvPr>
          <p:cNvSpPr>
            <a:spLocks noGrp="1"/>
          </p:cNvSpPr>
          <p:nvPr>
            <p:ph type="title"/>
          </p:nvPr>
        </p:nvSpPr>
        <p:spPr/>
        <p:txBody>
          <a:bodyPr/>
          <a:lstStyle/>
          <a:p>
            <a:r>
              <a:rPr lang="de-CH" dirty="0"/>
              <a:t>«Der moderne Mensch existiert seit 200’000 Jahren»</a:t>
            </a:r>
          </a:p>
        </p:txBody>
      </p:sp>
      <p:sp>
        <p:nvSpPr>
          <p:cNvPr id="3" name="Content Placeholder 2">
            <a:extLst>
              <a:ext uri="{FF2B5EF4-FFF2-40B4-BE49-F238E27FC236}">
                <a16:creationId xmlns:a16="http://schemas.microsoft.com/office/drawing/2014/main" id="{F9785FEF-4EB3-DE79-4D18-9E88CA38D78B}"/>
              </a:ext>
            </a:extLst>
          </p:cNvPr>
          <p:cNvSpPr>
            <a:spLocks noGrp="1"/>
          </p:cNvSpPr>
          <p:nvPr>
            <p:ph idx="1"/>
          </p:nvPr>
        </p:nvSpPr>
        <p:spPr>
          <a:xfrm>
            <a:off x="516099" y="1093305"/>
            <a:ext cx="8757442" cy="5220684"/>
          </a:xfrm>
        </p:spPr>
        <p:txBody>
          <a:bodyPr/>
          <a:lstStyle/>
          <a:p>
            <a:r>
              <a:rPr lang="de-CH" dirty="0"/>
              <a:t>Diese Aussage impliziert, dass sich der Mensch seit dieser Zeit nicht verändert hat. Und bisher konnte man keine Veränderungen nachweisen.</a:t>
            </a:r>
          </a:p>
          <a:p>
            <a:r>
              <a:rPr lang="de-CH" dirty="0"/>
              <a:t>Das wichtigste Instrument, die Archäologie, zeigte anhand von Knochenresten deutlich, dass die Menschen damals anatomisch identisch mit heute lebenden Exemplaren sind.</a:t>
            </a:r>
          </a:p>
          <a:p>
            <a:endParaRPr lang="de-CH" dirty="0"/>
          </a:p>
          <a:p>
            <a:r>
              <a:rPr lang="de-CH" dirty="0"/>
              <a:t>Doch dann kam die Genetik…</a:t>
            </a:r>
          </a:p>
          <a:p>
            <a:endParaRPr lang="de-CH" dirty="0"/>
          </a:p>
          <a:p>
            <a:endParaRPr lang="de-CH" sz="1100" dirty="0"/>
          </a:p>
          <a:p>
            <a:r>
              <a:rPr lang="de-CH" dirty="0"/>
              <a:t>Moderne Analyseverfahren erlauben es die Genetik unser Vorfahren mit uns zu vergleichen.</a:t>
            </a:r>
          </a:p>
          <a:p>
            <a:endParaRPr lang="de-CH" dirty="0"/>
          </a:p>
        </p:txBody>
      </p:sp>
      <p:sp>
        <p:nvSpPr>
          <p:cNvPr id="4" name="Slide Number Placeholder 3">
            <a:extLst>
              <a:ext uri="{FF2B5EF4-FFF2-40B4-BE49-F238E27FC236}">
                <a16:creationId xmlns:a16="http://schemas.microsoft.com/office/drawing/2014/main" id="{203A8872-2932-4AA2-3C7F-1CF97A7715AF}"/>
              </a:ext>
            </a:extLst>
          </p:cNvPr>
          <p:cNvSpPr>
            <a:spLocks noGrp="1"/>
          </p:cNvSpPr>
          <p:nvPr>
            <p:ph type="sldNum" sz="quarter" idx="12"/>
          </p:nvPr>
        </p:nvSpPr>
        <p:spPr/>
        <p:txBody>
          <a:bodyPr/>
          <a:lstStyle/>
          <a:p>
            <a:fld id="{5A33CB2A-1702-4C1D-9CC4-8D472D39F19E}" type="slidenum">
              <a:rPr lang="en-US" smtClean="0"/>
              <a:t>36</a:t>
            </a:fld>
            <a:endParaRPr lang="en-US"/>
          </a:p>
        </p:txBody>
      </p:sp>
      <p:pic>
        <p:nvPicPr>
          <p:cNvPr id="5" name="Picture 4" descr="CGTNEurope - CGTNEurope added a new photo.">
            <a:extLst>
              <a:ext uri="{FF2B5EF4-FFF2-40B4-BE49-F238E27FC236}">
                <a16:creationId xmlns:a16="http://schemas.microsoft.com/office/drawing/2014/main" id="{05654420-EB42-3248-C11E-C8D204EAD69C}"/>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17206" y="1588389"/>
            <a:ext cx="3680511" cy="4596061"/>
          </a:xfrm>
          <a:prstGeom prst="rect">
            <a:avLst/>
          </a:prstGeom>
        </p:spPr>
      </p:pic>
      <p:pic>
        <p:nvPicPr>
          <p:cNvPr id="6" name="Picture 5" descr="Detail Quiz - Frage trifft Antwort">
            <a:extLst>
              <a:ext uri="{FF2B5EF4-FFF2-40B4-BE49-F238E27FC236}">
                <a16:creationId xmlns:a16="http://schemas.microsoft.com/office/drawing/2014/main" id="{BE20A3AE-DF95-F79F-03AF-74666CEC67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2682240"/>
            <a:ext cx="3390900" cy="1905000"/>
          </a:xfrm>
          <a:prstGeom prst="rect">
            <a:avLst/>
          </a:prstGeom>
        </p:spPr>
      </p:pic>
      <p:grpSp>
        <p:nvGrpSpPr>
          <p:cNvPr id="7" name="Group 6">
            <a:extLst>
              <a:ext uri="{FF2B5EF4-FFF2-40B4-BE49-F238E27FC236}">
                <a16:creationId xmlns:a16="http://schemas.microsoft.com/office/drawing/2014/main" id="{46C6A256-CA2F-7A33-401E-0E30A6E0C6B1}"/>
              </a:ext>
            </a:extLst>
          </p:cNvPr>
          <p:cNvGrpSpPr/>
          <p:nvPr/>
        </p:nvGrpSpPr>
        <p:grpSpPr>
          <a:xfrm>
            <a:off x="4667299" y="5155057"/>
            <a:ext cx="2285902" cy="1542923"/>
            <a:chOff x="7292052" y="-449618"/>
            <a:chExt cx="2285902" cy="1542923"/>
          </a:xfrm>
        </p:grpSpPr>
        <p:sp>
          <p:nvSpPr>
            <p:cNvPr id="8" name="Rectangle: Rounded Corners 7">
              <a:extLst>
                <a:ext uri="{FF2B5EF4-FFF2-40B4-BE49-F238E27FC236}">
                  <a16:creationId xmlns:a16="http://schemas.microsoft.com/office/drawing/2014/main" id="{F6EA28E0-D31B-05F4-9896-6BEAEDABC323}"/>
                </a:ext>
              </a:extLst>
            </p:cNvPr>
            <p:cNvSpPr/>
            <p:nvPr/>
          </p:nvSpPr>
          <p:spPr>
            <a:xfrm>
              <a:off x="7292052" y="-449618"/>
              <a:ext cx="2285902" cy="154292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lIns="36000" tIns="0" rIns="36000" bIns="0" rtlCol="0" anchor="b"/>
            <a:lstStyle/>
            <a:p>
              <a:pPr algn="ctr"/>
              <a:r>
                <a:rPr lang="de-CH" sz="1400" dirty="0"/>
                <a:t>Aber DNA zerfällt doch extrem schnell</a:t>
              </a:r>
            </a:p>
          </p:txBody>
        </p:sp>
        <p:pic>
          <p:nvPicPr>
            <p:cNvPr id="9" name="Picture 8">
              <a:extLst>
                <a:ext uri="{FF2B5EF4-FFF2-40B4-BE49-F238E27FC236}">
                  <a16:creationId xmlns:a16="http://schemas.microsoft.com/office/drawing/2014/main" id="{0B1761C7-28C3-F934-7636-1E68AB328604}"/>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89730" y="-449617"/>
              <a:ext cx="890546" cy="1028616"/>
            </a:xfrm>
            <a:prstGeom prst="rect">
              <a:avLst/>
            </a:prstGeom>
          </p:spPr>
        </p:pic>
      </p:grpSp>
    </p:spTree>
    <p:extLst>
      <p:ext uri="{BB962C8B-B14F-4D97-AF65-F5344CB8AC3E}">
        <p14:creationId xmlns:p14="http://schemas.microsoft.com/office/powerpoint/2010/main" val="56902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1+#ppt_w/2"/>
                                          </p:val>
                                        </p:tav>
                                        <p:tav tm="100000">
                                          <p:val>
                                            <p:strVal val="#ppt_x"/>
                                          </p:val>
                                        </p:tav>
                                      </p:tavLst>
                                    </p:anim>
                                    <p:anim calcmode="lin" valueType="num">
                                      <p:cBhvr additive="base">
                                        <p:cTn id="2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C43D1-D591-41B0-D3FC-AAE3A2CC0F66}"/>
              </a:ext>
            </a:extLst>
          </p:cNvPr>
          <p:cNvSpPr>
            <a:spLocks noGrp="1"/>
          </p:cNvSpPr>
          <p:nvPr>
            <p:ph type="title"/>
          </p:nvPr>
        </p:nvSpPr>
        <p:spPr/>
        <p:txBody>
          <a:bodyPr/>
          <a:lstStyle/>
          <a:p>
            <a:r>
              <a:rPr lang="de-CH" dirty="0"/>
              <a:t>Wie bekommt man nach der Zeit noch DNA-Material?</a:t>
            </a:r>
          </a:p>
        </p:txBody>
      </p:sp>
      <p:sp>
        <p:nvSpPr>
          <p:cNvPr id="3" name="Content Placeholder 2">
            <a:extLst>
              <a:ext uri="{FF2B5EF4-FFF2-40B4-BE49-F238E27FC236}">
                <a16:creationId xmlns:a16="http://schemas.microsoft.com/office/drawing/2014/main" id="{4287F472-9D5B-979C-59C9-DBBFC474DECB}"/>
              </a:ext>
            </a:extLst>
          </p:cNvPr>
          <p:cNvSpPr>
            <a:spLocks noGrp="1"/>
          </p:cNvSpPr>
          <p:nvPr>
            <p:ph idx="1"/>
          </p:nvPr>
        </p:nvSpPr>
        <p:spPr/>
        <p:txBody>
          <a:bodyPr/>
          <a:lstStyle/>
          <a:p>
            <a:pPr marL="342900" indent="-342900">
              <a:buAutoNum type="arabicPeriod"/>
            </a:pPr>
            <a:r>
              <a:rPr lang="de-CH" dirty="0"/>
              <a:t>Man muss Glück haben – doch viele Funde helfen dem Glück auf die Sprünge</a:t>
            </a:r>
            <a:br>
              <a:rPr lang="de-CH" dirty="0"/>
            </a:br>
            <a:endParaRPr lang="de-CH" dirty="0"/>
          </a:p>
          <a:p>
            <a:pPr marL="342900" indent="-342900">
              <a:buAutoNum type="arabicPeriod"/>
            </a:pPr>
            <a:r>
              <a:rPr lang="de-CH" dirty="0"/>
              <a:t>Man findet den härtesten Knochen des Skeletts: Das Felsenbein</a:t>
            </a:r>
            <a:br>
              <a:rPr lang="de-CH" dirty="0"/>
            </a:br>
            <a:r>
              <a:rPr lang="de-CH" dirty="0"/>
              <a:t>Dieses schützt die darin enthaltenen Zellen und deren DNA am besten</a:t>
            </a:r>
            <a:br>
              <a:rPr lang="de-CH" dirty="0"/>
            </a:br>
            <a:endParaRPr lang="de-CH" dirty="0"/>
          </a:p>
          <a:p>
            <a:pPr marL="342900" indent="-342900">
              <a:buAutoNum type="arabicPeriod"/>
            </a:pPr>
            <a:r>
              <a:rPr lang="de-CH" dirty="0"/>
              <a:t>Man entnimmt Material, mahlt es, löst es auf</a:t>
            </a:r>
            <a:br>
              <a:rPr lang="de-CH" dirty="0"/>
            </a:br>
            <a:r>
              <a:rPr lang="de-CH" dirty="0"/>
              <a:t>Dann zerstört man die Zellmembran und hat freie DNA</a:t>
            </a:r>
            <a:br>
              <a:rPr lang="de-CH" dirty="0"/>
            </a:br>
            <a:endParaRPr lang="de-CH" dirty="0"/>
          </a:p>
          <a:p>
            <a:pPr marL="342900" indent="-342900">
              <a:buAutoNum type="arabicPeriod"/>
            </a:pPr>
            <a:r>
              <a:rPr lang="de-CH" dirty="0"/>
              <a:t>Man vervielfältigt die DNA und sequenziert sie</a:t>
            </a:r>
            <a:br>
              <a:rPr lang="de-CH" dirty="0"/>
            </a:br>
            <a:r>
              <a:rPr lang="de-CH" dirty="0"/>
              <a:t>Das ist heute in etwa einem Tag möglich</a:t>
            </a:r>
            <a:br>
              <a:rPr lang="de-CH" dirty="0"/>
            </a:br>
            <a:endParaRPr lang="de-CH" dirty="0"/>
          </a:p>
          <a:p>
            <a:pPr marL="5380038" indent="-4664075"/>
            <a:r>
              <a:rPr lang="de-CH" dirty="0"/>
              <a:t>	In 7 Jahren sammelten 250 Archäologen Proben von mehr als 10’000 Individuen und erstellten die grösste Datenbank alter, menschlicher DNA</a:t>
            </a:r>
          </a:p>
        </p:txBody>
      </p:sp>
      <p:sp>
        <p:nvSpPr>
          <p:cNvPr id="4" name="Slide Number Placeholder 3">
            <a:extLst>
              <a:ext uri="{FF2B5EF4-FFF2-40B4-BE49-F238E27FC236}">
                <a16:creationId xmlns:a16="http://schemas.microsoft.com/office/drawing/2014/main" id="{51AE75B7-7FB6-7AA8-40D1-7FFBEF82B42F}"/>
              </a:ext>
            </a:extLst>
          </p:cNvPr>
          <p:cNvSpPr>
            <a:spLocks noGrp="1"/>
          </p:cNvSpPr>
          <p:nvPr>
            <p:ph type="sldNum" sz="quarter" idx="12"/>
          </p:nvPr>
        </p:nvSpPr>
        <p:spPr/>
        <p:txBody>
          <a:bodyPr/>
          <a:lstStyle/>
          <a:p>
            <a:fld id="{5A33CB2A-1702-4C1D-9CC4-8D472D39F19E}" type="slidenum">
              <a:rPr lang="en-US" smtClean="0"/>
              <a:t>37</a:t>
            </a:fld>
            <a:endParaRPr lang="en-US"/>
          </a:p>
        </p:txBody>
      </p:sp>
      <p:pic>
        <p:nvPicPr>
          <p:cNvPr id="6" name="Picture 5">
            <a:extLst>
              <a:ext uri="{FF2B5EF4-FFF2-40B4-BE49-F238E27FC236}">
                <a16:creationId xmlns:a16="http://schemas.microsoft.com/office/drawing/2014/main" id="{F92E4B8D-A3F8-1337-7C71-D4D2880DF67D}"/>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30540" y="1338341"/>
            <a:ext cx="3757095" cy="3895926"/>
          </a:xfrm>
          <a:prstGeom prst="rect">
            <a:avLst/>
          </a:prstGeom>
        </p:spPr>
      </p:pic>
      <p:pic>
        <p:nvPicPr>
          <p:cNvPr id="8" name="Picture 7">
            <a:extLst>
              <a:ext uri="{FF2B5EF4-FFF2-40B4-BE49-F238E27FC236}">
                <a16:creationId xmlns:a16="http://schemas.microsoft.com/office/drawing/2014/main" id="{B25AC7D5-4DF4-0831-4124-000DFE9968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5599" y="2662839"/>
            <a:ext cx="472481" cy="2187130"/>
          </a:xfrm>
          <a:prstGeom prst="rect">
            <a:avLst/>
          </a:prstGeom>
        </p:spPr>
      </p:pic>
      <p:pic>
        <p:nvPicPr>
          <p:cNvPr id="10" name="Picture 9">
            <a:extLst>
              <a:ext uri="{FF2B5EF4-FFF2-40B4-BE49-F238E27FC236}">
                <a16:creationId xmlns:a16="http://schemas.microsoft.com/office/drawing/2014/main" id="{A73EB909-9740-0889-13C6-3B2F4035D8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9653" y="4849969"/>
            <a:ext cx="2469094" cy="1897544"/>
          </a:xfrm>
          <a:prstGeom prst="rect">
            <a:avLst/>
          </a:prstGeom>
        </p:spPr>
      </p:pic>
    </p:spTree>
    <p:extLst>
      <p:ext uri="{BB962C8B-B14F-4D97-AF65-F5344CB8AC3E}">
        <p14:creationId xmlns:p14="http://schemas.microsoft.com/office/powerpoint/2010/main" val="2611624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1D87-1BBF-2F60-9EF1-5DB0182006D0}"/>
              </a:ext>
            </a:extLst>
          </p:cNvPr>
          <p:cNvSpPr>
            <a:spLocks noGrp="1"/>
          </p:cNvSpPr>
          <p:nvPr>
            <p:ph type="title"/>
          </p:nvPr>
        </p:nvSpPr>
        <p:spPr/>
        <p:txBody>
          <a:bodyPr/>
          <a:lstStyle/>
          <a:p>
            <a:r>
              <a:rPr lang="de-CH" dirty="0"/>
              <a:t>Was wurde herausgefunden?</a:t>
            </a:r>
          </a:p>
        </p:txBody>
      </p:sp>
      <p:sp>
        <p:nvSpPr>
          <p:cNvPr id="3" name="Content Placeholder 2">
            <a:extLst>
              <a:ext uri="{FF2B5EF4-FFF2-40B4-BE49-F238E27FC236}">
                <a16:creationId xmlns:a16="http://schemas.microsoft.com/office/drawing/2014/main" id="{A73BF3C8-3016-22DD-86C2-BFAD3B37E82D}"/>
              </a:ext>
            </a:extLst>
          </p:cNvPr>
          <p:cNvSpPr>
            <a:spLocks noGrp="1"/>
          </p:cNvSpPr>
          <p:nvPr>
            <p:ph idx="1"/>
          </p:nvPr>
        </p:nvSpPr>
        <p:spPr>
          <a:xfrm>
            <a:off x="516099" y="1093305"/>
            <a:ext cx="9831862" cy="5220684"/>
          </a:xfrm>
        </p:spPr>
        <p:txBody>
          <a:bodyPr/>
          <a:lstStyle/>
          <a:p>
            <a:r>
              <a:rPr lang="de-CH" dirty="0"/>
              <a:t>Neue Methoden können «echte» Mutationen von Veränderungen durch «migrierte DNA» von Einzel-Individuen und Gruppen unterscheiden</a:t>
            </a:r>
          </a:p>
          <a:p>
            <a:r>
              <a:rPr lang="de-CH" b="1" dirty="0"/>
              <a:t>Bronzezeit ist Schlüsselperiode</a:t>
            </a:r>
          </a:p>
          <a:p>
            <a:r>
              <a:rPr lang="de-CH" dirty="0"/>
              <a:t>Besonders starke Veränderungen zeigen sich in der </a:t>
            </a:r>
            <a:br>
              <a:rPr lang="de-CH" dirty="0"/>
            </a:br>
            <a:r>
              <a:rPr lang="de-CH" dirty="0"/>
              <a:t>Bronzezeit, vor allem bei Genen für Stoffwechsel und </a:t>
            </a:r>
            <a:br>
              <a:rPr lang="de-CH" dirty="0"/>
            </a:br>
            <a:r>
              <a:rPr lang="de-CH" dirty="0"/>
              <a:t>Immunsystem – vermutlich als Reaktion auf den Wandel </a:t>
            </a:r>
            <a:br>
              <a:rPr lang="de-CH" dirty="0"/>
            </a:br>
            <a:r>
              <a:rPr lang="de-CH" dirty="0"/>
              <a:t>durch Landwirtschaft: neue Nahrungsmittel und neue </a:t>
            </a:r>
            <a:br>
              <a:rPr lang="de-CH" dirty="0"/>
            </a:br>
            <a:r>
              <a:rPr lang="de-CH" dirty="0"/>
              <a:t>Krankheitserreger durch engeren Kontakt mit Tieren.</a:t>
            </a:r>
          </a:p>
          <a:p>
            <a:r>
              <a:rPr lang="de-CH" b="1" dirty="0"/>
              <a:t>Überraschungen</a:t>
            </a:r>
          </a:p>
          <a:p>
            <a:r>
              <a:rPr lang="de-CH" dirty="0"/>
              <a:t>Trotz zunehmendem Weizenkonsum tritt eine Genvariante, die Zöliakie begünstigt, seit 4’000 Jahren häufiger auf. Eine Erklärung gibt es (noch) nicht. Vermutlich hat diese Variante indirekt den Fortpflanzungserfolg begünstigt – trotz der Reduktion des Pools möglicher Nahrungsmittel.</a:t>
            </a:r>
          </a:p>
          <a:p>
            <a:r>
              <a:rPr lang="de-CH" dirty="0"/>
              <a:t>Positiv: Der Rückgang von Genvarianten für männlichen Haarausfall</a:t>
            </a:r>
          </a:p>
        </p:txBody>
      </p:sp>
      <p:sp>
        <p:nvSpPr>
          <p:cNvPr id="4" name="Slide Number Placeholder 3">
            <a:extLst>
              <a:ext uri="{FF2B5EF4-FFF2-40B4-BE49-F238E27FC236}">
                <a16:creationId xmlns:a16="http://schemas.microsoft.com/office/drawing/2014/main" id="{1A4C1777-5312-56ED-E980-F588E8F9CF24}"/>
              </a:ext>
            </a:extLst>
          </p:cNvPr>
          <p:cNvSpPr>
            <a:spLocks noGrp="1"/>
          </p:cNvSpPr>
          <p:nvPr>
            <p:ph type="sldNum" sz="quarter" idx="12"/>
          </p:nvPr>
        </p:nvSpPr>
        <p:spPr/>
        <p:txBody>
          <a:bodyPr/>
          <a:lstStyle/>
          <a:p>
            <a:fld id="{5A33CB2A-1702-4C1D-9CC4-8D472D39F19E}" type="slidenum">
              <a:rPr lang="en-US" smtClean="0"/>
              <a:t>38</a:t>
            </a:fld>
            <a:endParaRPr lang="en-US"/>
          </a:p>
        </p:txBody>
      </p:sp>
      <p:pic>
        <p:nvPicPr>
          <p:cNvPr id="5" name="Picture 4" descr="Alltag in der Bronzezeit – Museumsguide">
            <a:extLst>
              <a:ext uri="{FF2B5EF4-FFF2-40B4-BE49-F238E27FC236}">
                <a16:creationId xmlns:a16="http://schemas.microsoft.com/office/drawing/2014/main" id="{1B456B4F-A4A1-4BF3-51BA-8690C3381C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690360" y="1524000"/>
            <a:ext cx="4716887" cy="2617470"/>
          </a:xfrm>
          <a:prstGeom prst="rect">
            <a:avLst/>
          </a:prstGeom>
        </p:spPr>
      </p:pic>
      <p:pic>
        <p:nvPicPr>
          <p:cNvPr id="6" name="Picture 5" descr="Startseite | DZG Online">
            <a:extLst>
              <a:ext uri="{FF2B5EF4-FFF2-40B4-BE49-F238E27FC236}">
                <a16:creationId xmlns:a16="http://schemas.microsoft.com/office/drawing/2014/main" id="{C62A1906-D2BE-6D09-251B-734D5F7E73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3333" y="4476751"/>
            <a:ext cx="1261109" cy="1261109"/>
          </a:xfrm>
          <a:prstGeom prst="rect">
            <a:avLst/>
          </a:prstGeom>
        </p:spPr>
      </p:pic>
      <p:pic>
        <p:nvPicPr>
          <p:cNvPr id="7" name="Picture 6" descr="Starker Haarausfall | 4 Arten, Ursache, Behandlung, Tipps">
            <a:extLst>
              <a:ext uri="{FF2B5EF4-FFF2-40B4-BE49-F238E27FC236}">
                <a16:creationId xmlns:a16="http://schemas.microsoft.com/office/drawing/2014/main" id="{BB3A0F7A-D9B1-355C-C940-8E74CAF2F125}"/>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95198" y="5415928"/>
            <a:ext cx="2062162" cy="1442072"/>
          </a:xfrm>
          <a:prstGeom prst="rect">
            <a:avLst/>
          </a:prstGeom>
        </p:spPr>
      </p:pic>
    </p:spTree>
    <p:extLst>
      <p:ext uri="{BB962C8B-B14F-4D97-AF65-F5344CB8AC3E}">
        <p14:creationId xmlns:p14="http://schemas.microsoft.com/office/powerpoint/2010/main" val="34671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additive="base">
                                        <p:cTn id="47" dur="500" fill="hold"/>
                                        <p:tgtEl>
                                          <p:spTgt spid="7"/>
                                        </p:tgtEl>
                                        <p:attrNameLst>
                                          <p:attrName>ppt_x</p:attrName>
                                        </p:attrNameLst>
                                      </p:cBhvr>
                                      <p:tavLst>
                                        <p:tav tm="0">
                                          <p:val>
                                            <p:strVal val="#ppt_x"/>
                                          </p:val>
                                        </p:tav>
                                        <p:tav tm="100000">
                                          <p:val>
                                            <p:strVal val="#ppt_x"/>
                                          </p:val>
                                        </p:tav>
                                      </p:tavLst>
                                    </p:anim>
                                    <p:anim calcmode="lin" valueType="num">
                                      <p:cBhvr additive="base">
                                        <p:cTn id="4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1CE77-DB7D-6143-2E47-05DBD5DA8240}"/>
              </a:ext>
            </a:extLst>
          </p:cNvPr>
          <p:cNvSpPr>
            <a:spLocks noGrp="1"/>
          </p:cNvSpPr>
          <p:nvPr>
            <p:ph type="title"/>
          </p:nvPr>
        </p:nvSpPr>
        <p:spPr/>
        <p:txBody>
          <a:bodyPr/>
          <a:lstStyle/>
          <a:p>
            <a:r>
              <a:rPr lang="de-CH" dirty="0"/>
              <a:t>Fazit</a:t>
            </a:r>
          </a:p>
        </p:txBody>
      </p:sp>
      <p:sp>
        <p:nvSpPr>
          <p:cNvPr id="3" name="Content Placeholder 2">
            <a:extLst>
              <a:ext uri="{FF2B5EF4-FFF2-40B4-BE49-F238E27FC236}">
                <a16:creationId xmlns:a16="http://schemas.microsoft.com/office/drawing/2014/main" id="{882F6CB8-AC26-90F5-DD5D-EF28F359F9D0}"/>
              </a:ext>
            </a:extLst>
          </p:cNvPr>
          <p:cNvSpPr>
            <a:spLocks noGrp="1"/>
          </p:cNvSpPr>
          <p:nvPr>
            <p:ph idx="1"/>
          </p:nvPr>
        </p:nvSpPr>
        <p:spPr>
          <a:xfrm>
            <a:off x="516099" y="1093305"/>
            <a:ext cx="7423942" cy="2861475"/>
          </a:xfrm>
        </p:spPr>
        <p:txBody>
          <a:bodyPr/>
          <a:lstStyle/>
          <a:p>
            <a:r>
              <a:rPr lang="de-CH" dirty="0"/>
              <a:t>Wir verändern uns genetisch weiter!</a:t>
            </a:r>
          </a:p>
          <a:p>
            <a:r>
              <a:rPr lang="de-CH" dirty="0"/>
              <a:t>Vermutlich werden wir noch viel mehr Veränderungen klarer identifizieren können, denn die Genetik befindet sich noch stark in der Phase, in der Wissen um die Wirkung von Genen aufgebaut wird.</a:t>
            </a:r>
          </a:p>
          <a:p>
            <a:r>
              <a:rPr lang="de-CH" dirty="0"/>
              <a:t>Damit wird der statische Eindruck, der hauptsächlich auf anatomischen Vergleichen basierte, korrigiert.</a:t>
            </a:r>
          </a:p>
          <a:p>
            <a:r>
              <a:rPr lang="de-CH" dirty="0"/>
              <a:t>Wohin die Reise geht, wissen wir noch nicht.</a:t>
            </a:r>
          </a:p>
        </p:txBody>
      </p:sp>
      <p:sp>
        <p:nvSpPr>
          <p:cNvPr id="4" name="Slide Number Placeholder 3">
            <a:extLst>
              <a:ext uri="{FF2B5EF4-FFF2-40B4-BE49-F238E27FC236}">
                <a16:creationId xmlns:a16="http://schemas.microsoft.com/office/drawing/2014/main" id="{329EC5FB-D42D-B57D-66CC-A98A8802510C}"/>
              </a:ext>
            </a:extLst>
          </p:cNvPr>
          <p:cNvSpPr>
            <a:spLocks noGrp="1"/>
          </p:cNvSpPr>
          <p:nvPr>
            <p:ph type="sldNum" sz="quarter" idx="12"/>
          </p:nvPr>
        </p:nvSpPr>
        <p:spPr/>
        <p:txBody>
          <a:bodyPr/>
          <a:lstStyle/>
          <a:p>
            <a:fld id="{5A33CB2A-1702-4C1D-9CC4-8D472D39F19E}" type="slidenum">
              <a:rPr lang="en-US" smtClean="0"/>
              <a:t>39</a:t>
            </a:fld>
            <a:endParaRPr lang="en-US"/>
          </a:p>
        </p:txBody>
      </p:sp>
      <p:pic>
        <p:nvPicPr>
          <p:cNvPr id="5" name="Picture 4">
            <a:extLst>
              <a:ext uri="{FF2B5EF4-FFF2-40B4-BE49-F238E27FC236}">
                <a16:creationId xmlns:a16="http://schemas.microsoft.com/office/drawing/2014/main" id="{246161C7-8279-2456-2E62-1A93A58F4C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6215" y="1131897"/>
            <a:ext cx="3840480" cy="5143500"/>
          </a:xfrm>
          <a:prstGeom prst="rect">
            <a:avLst/>
          </a:prstGeom>
        </p:spPr>
      </p:pic>
      <p:sp>
        <p:nvSpPr>
          <p:cNvPr id="6" name="Rectangle: Rounded Corners 5">
            <a:extLst>
              <a:ext uri="{FF2B5EF4-FFF2-40B4-BE49-F238E27FC236}">
                <a16:creationId xmlns:a16="http://schemas.microsoft.com/office/drawing/2014/main" id="{82342974-BF72-3483-4100-1C6A7F69421E}"/>
              </a:ext>
            </a:extLst>
          </p:cNvPr>
          <p:cNvSpPr/>
          <p:nvPr/>
        </p:nvSpPr>
        <p:spPr>
          <a:xfrm>
            <a:off x="516099" y="3836020"/>
            <a:ext cx="7423942" cy="2704170"/>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spcAft>
                <a:spcPts val="1200"/>
              </a:spcAft>
            </a:pPr>
            <a:r>
              <a:rPr lang="de-CH" b="1" dirty="0"/>
              <a:t>Fun Fact</a:t>
            </a:r>
          </a:p>
          <a:p>
            <a:pPr algn="ctr"/>
            <a:r>
              <a:rPr lang="de-CH" dirty="0"/>
              <a:t>Wenn wir jemals andere Planeten besiedeln oder interstellare Distanzen zurücklegen wollen, müssen wir uns genetisch dafür designen.  </a:t>
            </a:r>
          </a:p>
          <a:p>
            <a:pPr algn="ctr">
              <a:spcBef>
                <a:spcPts val="600"/>
              </a:spcBef>
            </a:pPr>
            <a:r>
              <a:rPr lang="de-CH" dirty="0"/>
              <a:t>Das heisst Strahlungs-, Temperatur und Umwelt-Resistenz (</a:t>
            </a:r>
            <a:r>
              <a:rPr lang="de-CH" dirty="0" err="1"/>
              <a:t>Bsp</a:t>
            </a:r>
            <a:r>
              <a:rPr lang="de-CH" dirty="0"/>
              <a:t>: Schwerelosigkeit, kosmische Strahlung) herstellen und die Möglichkeit Stoffe zu verwerten, die für uns giftig oder unverdaulich sind (</a:t>
            </a:r>
            <a:r>
              <a:rPr lang="de-CH" dirty="0" err="1"/>
              <a:t>Bsp</a:t>
            </a:r>
            <a:r>
              <a:rPr lang="de-CH" dirty="0"/>
              <a:t>: Perchlorate im </a:t>
            </a:r>
            <a:r>
              <a:rPr lang="de-CH" dirty="0" err="1"/>
              <a:t>Marssand</a:t>
            </a:r>
            <a:r>
              <a:rPr lang="de-CH" dirty="0"/>
              <a:t>).</a:t>
            </a:r>
          </a:p>
        </p:txBody>
      </p:sp>
    </p:spTree>
    <p:extLst>
      <p:ext uri="{BB962C8B-B14F-4D97-AF65-F5344CB8AC3E}">
        <p14:creationId xmlns:p14="http://schemas.microsoft.com/office/powerpoint/2010/main" val="511954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E727C-7CCC-950F-C88B-6DC1B74898CC}"/>
              </a:ext>
            </a:extLst>
          </p:cNvPr>
          <p:cNvSpPr>
            <a:spLocks noGrp="1"/>
          </p:cNvSpPr>
          <p:nvPr>
            <p:ph type="title"/>
          </p:nvPr>
        </p:nvSpPr>
        <p:spPr/>
        <p:txBody>
          <a:bodyPr/>
          <a:lstStyle/>
          <a:p>
            <a:r>
              <a:rPr lang="de-CH" dirty="0"/>
              <a:t>Update…</a:t>
            </a:r>
          </a:p>
        </p:txBody>
      </p:sp>
      <p:sp>
        <p:nvSpPr>
          <p:cNvPr id="3" name="Content Placeholder 2">
            <a:extLst>
              <a:ext uri="{FF2B5EF4-FFF2-40B4-BE49-F238E27FC236}">
                <a16:creationId xmlns:a16="http://schemas.microsoft.com/office/drawing/2014/main" id="{003DAA7A-37EB-9725-3974-7E9D81F9414C}"/>
              </a:ext>
            </a:extLst>
          </p:cNvPr>
          <p:cNvSpPr>
            <a:spLocks noGrp="1"/>
          </p:cNvSpPr>
          <p:nvPr>
            <p:ph idx="1"/>
          </p:nvPr>
        </p:nvSpPr>
        <p:spPr/>
        <p:txBody>
          <a:bodyPr/>
          <a:lstStyle/>
          <a:p>
            <a:r>
              <a:rPr lang="de-CH" sz="2800" dirty="0"/>
              <a:t>Das KoMi Aroma-Testarium – V2</a:t>
            </a:r>
          </a:p>
          <a:p>
            <a:endParaRPr lang="de-CH" dirty="0"/>
          </a:p>
          <a:p>
            <a:endParaRPr lang="de-CH" dirty="0"/>
          </a:p>
          <a:p>
            <a:endParaRPr lang="de-CH" dirty="0"/>
          </a:p>
          <a:p>
            <a:endParaRPr lang="de-CH" dirty="0"/>
          </a:p>
          <a:p>
            <a:endParaRPr lang="de-CH" dirty="0"/>
          </a:p>
          <a:p>
            <a:r>
              <a:rPr lang="de-CH" dirty="0"/>
              <a:t>Es stehen 9 Aromen zum Test des eigenen Geruchssinns parat</a:t>
            </a:r>
            <a:br>
              <a:rPr lang="de-CH" dirty="0"/>
            </a:br>
            <a:r>
              <a:rPr lang="de-CH" dirty="0"/>
              <a:t>und 3 Dosen mit Kaffee-Bohnen zur «Neutralisierung».</a:t>
            </a:r>
          </a:p>
          <a:p>
            <a:r>
              <a:rPr lang="de-CH" dirty="0"/>
              <a:t>Dazu hat’s Bögen, in die man seine Lösung eintragen kann </a:t>
            </a:r>
          </a:p>
          <a:p>
            <a:endParaRPr lang="de-CH" dirty="0"/>
          </a:p>
          <a:p>
            <a:r>
              <a:rPr lang="de-CH" dirty="0"/>
              <a:t>Am Ende der Soirée gibt’s die Auflösung in Form einer verdeckten</a:t>
            </a:r>
            <a:br>
              <a:rPr lang="de-CH" dirty="0"/>
            </a:br>
            <a:r>
              <a:rPr lang="de-CH" dirty="0"/>
              <a:t>Karte. Man kann den Test also auch noch nach der Soirée machen.</a:t>
            </a:r>
          </a:p>
        </p:txBody>
      </p:sp>
      <p:sp>
        <p:nvSpPr>
          <p:cNvPr id="4" name="Slide Number Placeholder 3">
            <a:extLst>
              <a:ext uri="{FF2B5EF4-FFF2-40B4-BE49-F238E27FC236}">
                <a16:creationId xmlns:a16="http://schemas.microsoft.com/office/drawing/2014/main" id="{1F70370D-3C2A-ACB5-19A7-CFD5C188449E}"/>
              </a:ext>
            </a:extLst>
          </p:cNvPr>
          <p:cNvSpPr>
            <a:spLocks noGrp="1"/>
          </p:cNvSpPr>
          <p:nvPr>
            <p:ph type="sldNum" sz="quarter" idx="12"/>
          </p:nvPr>
        </p:nvSpPr>
        <p:spPr/>
        <p:txBody>
          <a:bodyPr/>
          <a:lstStyle/>
          <a:p>
            <a:fld id="{5A33CB2A-1702-4C1D-9CC4-8D472D39F19E}" type="slidenum">
              <a:rPr lang="en-US" smtClean="0"/>
              <a:t>4</a:t>
            </a:fld>
            <a:endParaRPr lang="en-US"/>
          </a:p>
        </p:txBody>
      </p:sp>
      <p:pic>
        <p:nvPicPr>
          <p:cNvPr id="7" name="Picture 6">
            <a:extLst>
              <a:ext uri="{FF2B5EF4-FFF2-40B4-BE49-F238E27FC236}">
                <a16:creationId xmlns:a16="http://schemas.microsoft.com/office/drawing/2014/main" id="{3BA73E2B-2F1E-31AC-4A82-92A22FDC0D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1720312"/>
            <a:ext cx="12192000" cy="1894924"/>
          </a:xfrm>
          <a:prstGeom prst="rect">
            <a:avLst/>
          </a:prstGeom>
        </p:spPr>
      </p:pic>
      <p:pic>
        <p:nvPicPr>
          <p:cNvPr id="6" name="Picture 5">
            <a:extLst>
              <a:ext uri="{FF2B5EF4-FFF2-40B4-BE49-F238E27FC236}">
                <a16:creationId xmlns:a16="http://schemas.microsoft.com/office/drawing/2014/main" id="{1F253E2C-82BD-63DB-03F3-9C01E54AD0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40000">
            <a:off x="8462365" y="2890435"/>
            <a:ext cx="2458205" cy="3438000"/>
          </a:xfrm>
          <a:prstGeom prst="rect">
            <a:avLst/>
          </a:prstGeom>
          <a:ln>
            <a:noFill/>
          </a:ln>
          <a:effectLst>
            <a:outerShdw blurRad="292100" dist="139700" dir="2700000" algn="tl" rotWithShape="0">
              <a:srgbClr val="333333">
                <a:alpha val="65000"/>
              </a:srgbClr>
            </a:outerShdw>
          </a:effectLst>
        </p:spPr>
      </p:pic>
      <p:sp>
        <p:nvSpPr>
          <p:cNvPr id="9" name="Arrow: Right 8">
            <a:extLst>
              <a:ext uri="{FF2B5EF4-FFF2-40B4-BE49-F238E27FC236}">
                <a16:creationId xmlns:a16="http://schemas.microsoft.com/office/drawing/2014/main" id="{6215B9D3-1F05-C2E0-8E4F-34B8A988AEAB}"/>
              </a:ext>
            </a:extLst>
          </p:cNvPr>
          <p:cNvSpPr/>
          <p:nvPr/>
        </p:nvSpPr>
        <p:spPr>
          <a:xfrm>
            <a:off x="6789987" y="4723652"/>
            <a:ext cx="821410" cy="557939"/>
          </a:xfrm>
          <a:prstGeom prst="rightArrow">
            <a:avLst/>
          </a:prstGeom>
          <a:solidFill>
            <a:srgbClr val="D2B4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056558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F90D71-7B6D-BBE6-368A-3762ECC42D9F}"/>
              </a:ext>
            </a:extLst>
          </p:cNvPr>
          <p:cNvPicPr>
            <a:picLocks noChangeAspect="1"/>
          </p:cNvPicPr>
          <p:nvPr/>
        </p:nvPicPr>
        <p:blipFill>
          <a:blip r:embed="rId3" cstate="email">
            <a:extLst>
              <a:ext uri="{28A0092B-C50C-407E-A947-70E740481C1C}">
                <a14:useLocalDpi xmlns:a14="http://schemas.microsoft.com/office/drawing/2010/main" val="0"/>
              </a:ext>
            </a:extLst>
          </a:blip>
          <a:srcRect l="-346" t="-331" b="-2497"/>
          <a:stretch>
            <a:fillRect/>
          </a:stretch>
        </p:blipFill>
        <p:spPr>
          <a:xfrm>
            <a:off x="0" y="0"/>
            <a:ext cx="12190968" cy="7025640"/>
          </a:xfrm>
          <a:prstGeom prst="rect">
            <a:avLst/>
          </a:prstGeom>
        </p:spPr>
      </p:pic>
      <p:sp>
        <p:nvSpPr>
          <p:cNvPr id="8" name="Freeform: Shape 7">
            <a:extLst>
              <a:ext uri="{FF2B5EF4-FFF2-40B4-BE49-F238E27FC236}">
                <a16:creationId xmlns:a16="http://schemas.microsoft.com/office/drawing/2014/main" id="{61C344B2-56F0-9C69-F2A5-172EB4949800}"/>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CH" noProof="0" dirty="0"/>
          </a:p>
        </p:txBody>
      </p:sp>
      <p:sp>
        <p:nvSpPr>
          <p:cNvPr id="2" name="Title 1">
            <a:extLst>
              <a:ext uri="{FF2B5EF4-FFF2-40B4-BE49-F238E27FC236}">
                <a16:creationId xmlns:a16="http://schemas.microsoft.com/office/drawing/2014/main" id="{673DEB24-6DBF-0B5D-AFE1-6909E3CC2347}"/>
              </a:ext>
            </a:extLst>
          </p:cNvPr>
          <p:cNvSpPr>
            <a:spLocks noGrp="1"/>
          </p:cNvSpPr>
          <p:nvPr>
            <p:ph type="title"/>
          </p:nvPr>
        </p:nvSpPr>
        <p:spPr/>
        <p:txBody>
          <a:bodyPr/>
          <a:lstStyle/>
          <a:p>
            <a:endParaRPr lang="de-CH" noProof="0" dirty="0"/>
          </a:p>
        </p:txBody>
      </p:sp>
      <p:sp>
        <p:nvSpPr>
          <p:cNvPr id="9" name="Title 1">
            <a:extLst>
              <a:ext uri="{FF2B5EF4-FFF2-40B4-BE49-F238E27FC236}">
                <a16:creationId xmlns:a16="http://schemas.microsoft.com/office/drawing/2014/main" id="{1D0C35A8-75C1-B556-0679-DC1B80AB0CC8}"/>
              </a:ext>
            </a:extLst>
          </p:cNvPr>
          <p:cNvSpPr txBox="1">
            <a:spLocks/>
          </p:cNvSpPr>
          <p:nvPr/>
        </p:nvSpPr>
        <p:spPr>
          <a:xfrm>
            <a:off x="7263863" y="6034208"/>
            <a:ext cx="4420579" cy="635582"/>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r>
              <a:rPr lang="de-CH" noProof="0" dirty="0"/>
              <a:t>.</a:t>
            </a:r>
          </a:p>
        </p:txBody>
      </p:sp>
      <p:sp>
        <p:nvSpPr>
          <p:cNvPr id="7" name="TextBox 6">
            <a:extLst>
              <a:ext uri="{FF2B5EF4-FFF2-40B4-BE49-F238E27FC236}">
                <a16:creationId xmlns:a16="http://schemas.microsoft.com/office/drawing/2014/main" id="{4598EE9A-9646-9C4C-A851-5219F0B55992}"/>
              </a:ext>
            </a:extLst>
          </p:cNvPr>
          <p:cNvSpPr txBox="1"/>
          <p:nvPr/>
        </p:nvSpPr>
        <p:spPr>
          <a:xfrm rot="1549509">
            <a:off x="7773345" y="2806038"/>
            <a:ext cx="1655564" cy="2438760"/>
          </a:xfrm>
          <a:prstGeom prst="rect">
            <a:avLst/>
          </a:prstGeom>
          <a:noFill/>
          <a:ln>
            <a:noFill/>
          </a:ln>
        </p:spPr>
        <p:txBody>
          <a:bodyPr wrap="none" lIns="72000" tIns="36000" rIns="72000" bIns="36000" rtlCol="0">
            <a:noAutofit/>
          </a:bodyPr>
          <a:lstStyle/>
          <a:p>
            <a:pPr algn="l"/>
            <a:r>
              <a:rPr lang="de-CH" sz="19900" b="1" dirty="0">
                <a:solidFill>
                  <a:srgbClr val="FF0000"/>
                </a:solidFill>
                <a:latin typeface="Fave Script Bold Pro" panose="020F0502020204030204" pitchFamily="2" charset="0"/>
                <a:cs typeface="Dreaming Outloud Script Pro" panose="020F0502020204030204" pitchFamily="66" charset="0"/>
              </a:rPr>
              <a:t>en</a:t>
            </a:r>
          </a:p>
        </p:txBody>
      </p:sp>
      <p:pic>
        <p:nvPicPr>
          <p:cNvPr id="3" name="Content Placeholder 5">
            <a:extLst>
              <a:ext uri="{FF2B5EF4-FFF2-40B4-BE49-F238E27FC236}">
                <a16:creationId xmlns:a16="http://schemas.microsoft.com/office/drawing/2014/main" id="{54692F4C-624F-22D4-E5FF-EEC907E3B70B}"/>
              </a:ext>
            </a:extLst>
          </p:cNvPr>
          <p:cNvPicPr>
            <a:picLocks noGrp="1" noChangeAspect="1"/>
          </p:cNvPicPr>
          <p:nvPr>
            <p:ph idx="1"/>
          </p:nvPr>
        </p:nvPicPr>
        <p:blipFill>
          <a:blip r:embed="rId4" cstate="email">
            <a:extLst>
              <a:ext uri="{28A0092B-C50C-407E-A947-70E740481C1C}">
                <a14:useLocalDpi xmlns:a14="http://schemas.microsoft.com/office/drawing/2010/main" val="0"/>
              </a:ext>
            </a:extLst>
          </a:blip>
          <a:stretch>
            <a:fillRect/>
          </a:stretch>
        </p:blipFill>
        <p:spPr>
          <a:xfrm rot="20172711">
            <a:off x="3557671" y="475487"/>
            <a:ext cx="1911055" cy="1583200"/>
          </a:xfrm>
        </p:spPr>
      </p:pic>
    </p:spTree>
    <p:extLst>
      <p:ext uri="{BB962C8B-B14F-4D97-AF65-F5344CB8AC3E}">
        <p14:creationId xmlns:p14="http://schemas.microsoft.com/office/powerpoint/2010/main" val="6201780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C22A0-7E3E-B560-941A-FE7CA7BC5A8D}"/>
              </a:ext>
            </a:extLst>
          </p:cNvPr>
          <p:cNvSpPr>
            <a:spLocks noGrp="1"/>
          </p:cNvSpPr>
          <p:nvPr>
            <p:ph type="title"/>
          </p:nvPr>
        </p:nvSpPr>
        <p:spPr/>
        <p:txBody>
          <a:bodyPr/>
          <a:lstStyle/>
          <a:p>
            <a:r>
              <a:rPr lang="de-CH" dirty="0"/>
              <a:t>Lohnt sich kulinarische Treue?</a:t>
            </a:r>
          </a:p>
        </p:txBody>
      </p:sp>
      <p:sp>
        <p:nvSpPr>
          <p:cNvPr id="3" name="Content Placeholder 2">
            <a:extLst>
              <a:ext uri="{FF2B5EF4-FFF2-40B4-BE49-F238E27FC236}">
                <a16:creationId xmlns:a16="http://schemas.microsoft.com/office/drawing/2014/main" id="{2BA7811E-A86B-0049-BF9C-00D9A3D5B773}"/>
              </a:ext>
            </a:extLst>
          </p:cNvPr>
          <p:cNvSpPr>
            <a:spLocks noGrp="1"/>
          </p:cNvSpPr>
          <p:nvPr>
            <p:ph idx="1"/>
          </p:nvPr>
        </p:nvSpPr>
        <p:spPr>
          <a:xfrm>
            <a:off x="516099" y="1093305"/>
            <a:ext cx="7947677" cy="5220684"/>
          </a:xfrm>
        </p:spPr>
        <p:txBody>
          <a:bodyPr/>
          <a:lstStyle/>
          <a:p>
            <a:pPr>
              <a:spcBef>
                <a:spcPts val="600"/>
              </a:spcBef>
            </a:pPr>
            <a:r>
              <a:rPr lang="de-CH" i="1" dirty="0"/>
              <a:t>Soll ich heute wieder das Gleiche oder etwas Neues von der Karte wählen?</a:t>
            </a:r>
          </a:p>
          <a:p>
            <a:pPr>
              <a:spcBef>
                <a:spcPts val="600"/>
              </a:spcBef>
            </a:pPr>
            <a:r>
              <a:rPr lang="de-CH" dirty="0"/>
              <a:t>Das Bekannte ist bewährt, doch Neues kann neue Genüsse aber auch eine Enttäuschung bringen. Kann die Mathematik hier helfen? Ja sie kann!</a:t>
            </a:r>
          </a:p>
          <a:p>
            <a:pPr>
              <a:spcBef>
                <a:spcPts val="600"/>
              </a:spcBef>
            </a:pPr>
            <a:r>
              <a:rPr lang="de-CH" dirty="0"/>
              <a:t>Dieses Spannungsfeld heisst »</a:t>
            </a:r>
            <a:r>
              <a:rPr lang="de-CH" dirty="0" err="1"/>
              <a:t>Explore</a:t>
            </a:r>
            <a:r>
              <a:rPr lang="de-CH" dirty="0"/>
              <a:t> versus Exploit«: Neues entdecken (</a:t>
            </a:r>
            <a:r>
              <a:rPr lang="de-CH" dirty="0" err="1"/>
              <a:t>explore</a:t>
            </a:r>
            <a:r>
              <a:rPr lang="de-CH" dirty="0"/>
              <a:t>) oder Altbewährtes ausnutzen (</a:t>
            </a:r>
            <a:r>
              <a:rPr lang="de-CH" dirty="0" err="1"/>
              <a:t>exploit</a:t>
            </a:r>
            <a:r>
              <a:rPr lang="de-CH" dirty="0"/>
              <a:t>). Chance versus Risiko.</a:t>
            </a:r>
          </a:p>
          <a:p>
            <a:pPr>
              <a:spcBef>
                <a:spcPts val="600"/>
              </a:spcBef>
            </a:pPr>
            <a:r>
              <a:rPr lang="de-CH" dirty="0"/>
              <a:t>Die Kernfrage für die Lösung ist nicht der Hunger sondern die Zeit: Wie oft wird man dieses Restaurant noch besuchen?</a:t>
            </a:r>
          </a:p>
          <a:p>
            <a:pPr>
              <a:spcBef>
                <a:spcPts val="600"/>
              </a:spcBef>
            </a:pPr>
            <a:r>
              <a:rPr lang="de-CH" dirty="0"/>
              <a:t>Wer ein Lokal häufiger besucht, fährt mit Neugier meist besser. Vielleicht wartet dort noch ein Gericht, das den bisherigen Favoriten vom Thron stößt.</a:t>
            </a:r>
          </a:p>
          <a:p>
            <a:pPr>
              <a:spcBef>
                <a:spcPts val="600"/>
              </a:spcBef>
            </a:pPr>
            <a:r>
              <a:rPr lang="de-CH" dirty="0"/>
              <a:t>Ist der Aufenthalt begrenzt – etwa der letzte Urlaubsabend –, ändert sich die Rechnung: Die Chance auf eine Neuentdeckung sinkt, das Risiko der Enttäuschung bleibt. </a:t>
            </a:r>
          </a:p>
          <a:p>
            <a:pPr>
              <a:spcBef>
                <a:spcPts val="600"/>
              </a:spcBef>
            </a:pPr>
            <a:r>
              <a:rPr lang="de-CH" dirty="0">
                <a:sym typeface="Wingdings" panose="05000000000000000000" pitchFamily="2" charset="2"/>
              </a:rPr>
              <a:t> </a:t>
            </a:r>
            <a:r>
              <a:rPr lang="de-CH" dirty="0"/>
              <a:t>Wer morgen abreist, sollte lieber die Pasta bestellen, die schon seit dem ersten Abend begeistert.</a:t>
            </a:r>
          </a:p>
        </p:txBody>
      </p:sp>
      <p:sp>
        <p:nvSpPr>
          <p:cNvPr id="4" name="Slide Number Placeholder 3">
            <a:extLst>
              <a:ext uri="{FF2B5EF4-FFF2-40B4-BE49-F238E27FC236}">
                <a16:creationId xmlns:a16="http://schemas.microsoft.com/office/drawing/2014/main" id="{B38E1ED0-EF4D-7BDA-0BEB-637BBBFB3E42}"/>
              </a:ext>
            </a:extLst>
          </p:cNvPr>
          <p:cNvSpPr>
            <a:spLocks noGrp="1"/>
          </p:cNvSpPr>
          <p:nvPr>
            <p:ph type="sldNum" sz="quarter" idx="12"/>
          </p:nvPr>
        </p:nvSpPr>
        <p:spPr/>
        <p:txBody>
          <a:bodyPr/>
          <a:lstStyle/>
          <a:p>
            <a:fld id="{5A33CB2A-1702-4C1D-9CC4-8D472D39F19E}" type="slidenum">
              <a:rPr lang="en-US" smtClean="0"/>
              <a:t>41</a:t>
            </a:fld>
            <a:endParaRPr lang="en-US"/>
          </a:p>
        </p:txBody>
      </p:sp>
      <p:pic>
        <p:nvPicPr>
          <p:cNvPr id="7" name="Picture 6" descr="Speisekarte – Restaurant Neuburg">
            <a:extLst>
              <a:ext uri="{FF2B5EF4-FFF2-40B4-BE49-F238E27FC236}">
                <a16:creationId xmlns:a16="http://schemas.microsoft.com/office/drawing/2014/main" id="{D9DB2001-7619-278C-F270-A3F1023ADE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2590" y="1425297"/>
            <a:ext cx="3149429" cy="44498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37421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1840F-3CBA-7564-FC71-06F909D2CED6}"/>
              </a:ext>
            </a:extLst>
          </p:cNvPr>
          <p:cNvSpPr>
            <a:spLocks noGrp="1"/>
          </p:cNvSpPr>
          <p:nvPr>
            <p:ph type="title"/>
          </p:nvPr>
        </p:nvSpPr>
        <p:spPr/>
        <p:txBody>
          <a:bodyPr/>
          <a:lstStyle/>
          <a:p>
            <a:r>
              <a:rPr lang="de-CH" dirty="0"/>
              <a:t>Eine winzige Schlange in unseren Blumentöpfen</a:t>
            </a:r>
          </a:p>
        </p:txBody>
      </p:sp>
      <p:sp>
        <p:nvSpPr>
          <p:cNvPr id="3" name="Content Placeholder 2">
            <a:extLst>
              <a:ext uri="{FF2B5EF4-FFF2-40B4-BE49-F238E27FC236}">
                <a16:creationId xmlns:a16="http://schemas.microsoft.com/office/drawing/2014/main" id="{13836385-3140-2617-732D-6B63A088AAEF}"/>
              </a:ext>
            </a:extLst>
          </p:cNvPr>
          <p:cNvSpPr>
            <a:spLocks noGrp="1"/>
          </p:cNvSpPr>
          <p:nvPr>
            <p:ph idx="1"/>
          </p:nvPr>
        </p:nvSpPr>
        <p:spPr>
          <a:xfrm>
            <a:off x="520810" y="1093305"/>
            <a:ext cx="6213662" cy="5220684"/>
          </a:xfrm>
        </p:spPr>
        <p:txBody>
          <a:bodyPr/>
          <a:lstStyle/>
          <a:p>
            <a:r>
              <a:rPr lang="de-CH" dirty="0"/>
              <a:t>Die Blumentopfschlange ist eine der kleinsten Schlangenarten der Welt (etwa regenwurmgross), besitzt aber alle typischen Schlangenmerkmale (Skelett, Schuppen, Zähne, Zunge). Ursprünglich aus Asien stammend, hat sie sich dank des globalen Zierpflanzenhandels über fast alle Kontinente verbreitet.</a:t>
            </a:r>
          </a:p>
          <a:p>
            <a:r>
              <a:rPr lang="de-CH" dirty="0"/>
              <a:t>Sie lebt verborgen im Erdboden bzw. in Blumentöpfen und ernährt sich hauptsächlich von Ameisen- und Termiteneiern, die sie direkt aus deren Nestern raubt – geschützt durch ihre Schuppen, auch auf den Augen.</a:t>
            </a:r>
          </a:p>
          <a:p>
            <a:r>
              <a:rPr lang="de-CH" dirty="0"/>
              <a:t>Der Schlüssel zu ihrem Erfolg ist die Jungfernzeugung (Parthenogenese): Die Art besteht nur aus Weibchen, die sich ohne Befruchtung klonen – ein einziges Tier reicht, um eine ganze Population zu gründen.</a:t>
            </a:r>
          </a:p>
          <a:p>
            <a:endParaRPr lang="de-CH" dirty="0"/>
          </a:p>
        </p:txBody>
      </p:sp>
      <p:sp>
        <p:nvSpPr>
          <p:cNvPr id="4" name="Slide Number Placeholder 3">
            <a:extLst>
              <a:ext uri="{FF2B5EF4-FFF2-40B4-BE49-F238E27FC236}">
                <a16:creationId xmlns:a16="http://schemas.microsoft.com/office/drawing/2014/main" id="{A86CDF04-8B83-29F1-5D20-AEB472E2DA16}"/>
              </a:ext>
            </a:extLst>
          </p:cNvPr>
          <p:cNvSpPr>
            <a:spLocks noGrp="1"/>
          </p:cNvSpPr>
          <p:nvPr>
            <p:ph type="sldNum" sz="quarter" idx="12"/>
          </p:nvPr>
        </p:nvSpPr>
        <p:spPr/>
        <p:txBody>
          <a:bodyPr/>
          <a:lstStyle/>
          <a:p>
            <a:fld id="{5A33CB2A-1702-4C1D-9CC4-8D472D39F19E}" type="slidenum">
              <a:rPr lang="en-US" smtClean="0"/>
              <a:t>42</a:t>
            </a:fld>
            <a:endParaRPr lang="en-US"/>
          </a:p>
        </p:txBody>
      </p:sp>
      <p:pic>
        <p:nvPicPr>
          <p:cNvPr id="7" name="Picture 6">
            <a:extLst>
              <a:ext uri="{FF2B5EF4-FFF2-40B4-BE49-F238E27FC236}">
                <a16:creationId xmlns:a16="http://schemas.microsoft.com/office/drawing/2014/main" id="{E2EF769E-640B-2FC0-9D27-BC9D78233A80}"/>
              </a:ext>
            </a:extLst>
          </p:cNvPr>
          <p:cNvPicPr>
            <a:picLocks noChangeAspect="1"/>
          </p:cNvPicPr>
          <p:nvPr/>
        </p:nvPicPr>
        <p:blipFill>
          <a:blip r:embed="rId2">
            <a:extLst>
              <a:ext uri="{28A0092B-C50C-407E-A947-70E740481C1C}">
                <a14:useLocalDpi xmlns:a14="http://schemas.microsoft.com/office/drawing/2010/main" val="0"/>
              </a:ext>
            </a:extLst>
          </a:blip>
          <a:srcRect l="8076" b="28477"/>
          <a:stretch>
            <a:fillRect/>
          </a:stretch>
        </p:blipFill>
        <p:spPr>
          <a:xfrm>
            <a:off x="6947210" y="1093305"/>
            <a:ext cx="4963964" cy="3088554"/>
          </a:xfrm>
          <a:prstGeom prst="rect">
            <a:avLst/>
          </a:prstGeom>
          <a:ln>
            <a:noFill/>
          </a:ln>
          <a:effectLst>
            <a:outerShdw blurRad="292100" dist="139700" dir="2700000" algn="tl" rotWithShape="0">
              <a:srgbClr val="333333">
                <a:alpha val="65000"/>
              </a:srgbClr>
            </a:outerShdw>
          </a:effectLst>
        </p:spPr>
      </p:pic>
      <p:pic>
        <p:nvPicPr>
          <p:cNvPr id="8" name="Picture 7" descr="www.Zootierliste.de">
            <a:extLst>
              <a:ext uri="{FF2B5EF4-FFF2-40B4-BE49-F238E27FC236}">
                <a16:creationId xmlns:a16="http://schemas.microsoft.com/office/drawing/2014/main" id="{6BB9A923-D952-9776-EB1A-84B26ABE78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5928" y="3875288"/>
            <a:ext cx="4326527" cy="28798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51483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419F-F4F0-934C-FDC9-E2E96536E1F1}"/>
              </a:ext>
            </a:extLst>
          </p:cNvPr>
          <p:cNvSpPr>
            <a:spLocks noGrp="1"/>
          </p:cNvSpPr>
          <p:nvPr>
            <p:ph type="title"/>
          </p:nvPr>
        </p:nvSpPr>
        <p:spPr/>
        <p:txBody>
          <a:bodyPr/>
          <a:lstStyle/>
          <a:p>
            <a:r>
              <a:rPr lang="de-CH" dirty="0"/>
              <a:t>Kurioses Verhalten im Stromverbund</a:t>
            </a:r>
          </a:p>
        </p:txBody>
      </p:sp>
      <p:sp>
        <p:nvSpPr>
          <p:cNvPr id="3" name="Content Placeholder 2">
            <a:extLst>
              <a:ext uri="{FF2B5EF4-FFF2-40B4-BE49-F238E27FC236}">
                <a16:creationId xmlns:a16="http://schemas.microsoft.com/office/drawing/2014/main" id="{B24F805E-F60F-752A-C5AF-D52003A9FD42}"/>
              </a:ext>
            </a:extLst>
          </p:cNvPr>
          <p:cNvSpPr>
            <a:spLocks noGrp="1"/>
          </p:cNvSpPr>
          <p:nvPr>
            <p:ph idx="1"/>
          </p:nvPr>
        </p:nvSpPr>
        <p:spPr>
          <a:xfrm>
            <a:off x="516099" y="1093305"/>
            <a:ext cx="5962760" cy="5220684"/>
          </a:xfrm>
        </p:spPr>
        <p:txBody>
          <a:bodyPr/>
          <a:lstStyle/>
          <a:p>
            <a:r>
              <a:rPr lang="de-CH" dirty="0"/>
              <a:t>Das europäische Verbundsystem tauscht auch mit anderen Stromnetzen Energie aus. In Großbritannien existiert ein Phänomen namens „TV </a:t>
            </a:r>
            <a:r>
              <a:rPr lang="de-CH" dirty="0" err="1"/>
              <a:t>pickup</a:t>
            </a:r>
            <a:r>
              <a:rPr lang="de-CH" dirty="0"/>
              <a:t>“: Wenn eine beliebte Fernsehsendung in die Werbepause geht, steigt die </a:t>
            </a:r>
            <a:r>
              <a:rPr lang="de-CH" dirty="0" err="1"/>
              <a:t>Netzlast</a:t>
            </a:r>
            <a:r>
              <a:rPr lang="de-CH" dirty="0"/>
              <a:t> sprungartig um mehrere Hundert Megawatt an – deutlich stärker als in anderen Ländern.</a:t>
            </a:r>
          </a:p>
          <a:p>
            <a:r>
              <a:rPr lang="de-CH" dirty="0"/>
              <a:t>Zu den üblichen Effekten von zusätzlicher Beleuchtung, anspringenden Kühlschrankkompressoren und hochregelnden Pumpen der Wasserversorgung – kommt in Großbritannien der massenhafte Griff zum Wasserkocher für die traditionelle Tasse Tee hinzu. </a:t>
            </a:r>
          </a:p>
          <a:p>
            <a:r>
              <a:rPr lang="de-CH" dirty="0"/>
              <a:t>In der Halbzeitpause des EM-Finales England gegen Italien 2021 schoss die </a:t>
            </a:r>
            <a:r>
              <a:rPr lang="de-CH" dirty="0" err="1"/>
              <a:t>Netzlast</a:t>
            </a:r>
            <a:r>
              <a:rPr lang="de-CH" dirty="0"/>
              <a:t> gar um 1’800 Megawatt nach oben – fast so viel, wie ganz Berlin zu Spitzenzeiten benötigt. </a:t>
            </a:r>
          </a:p>
        </p:txBody>
      </p:sp>
      <p:sp>
        <p:nvSpPr>
          <p:cNvPr id="4" name="Slide Number Placeholder 3">
            <a:extLst>
              <a:ext uri="{FF2B5EF4-FFF2-40B4-BE49-F238E27FC236}">
                <a16:creationId xmlns:a16="http://schemas.microsoft.com/office/drawing/2014/main" id="{9F9B0C2E-58A2-5EC1-E7CD-ACE1C921E18F}"/>
              </a:ext>
            </a:extLst>
          </p:cNvPr>
          <p:cNvSpPr>
            <a:spLocks noGrp="1"/>
          </p:cNvSpPr>
          <p:nvPr>
            <p:ph type="sldNum" sz="quarter" idx="12"/>
          </p:nvPr>
        </p:nvSpPr>
        <p:spPr/>
        <p:txBody>
          <a:bodyPr/>
          <a:lstStyle/>
          <a:p>
            <a:fld id="{5A33CB2A-1702-4C1D-9CC4-8D472D39F19E}" type="slidenum">
              <a:rPr lang="en-US" smtClean="0"/>
              <a:t>43</a:t>
            </a:fld>
            <a:endParaRPr lang="en-US"/>
          </a:p>
        </p:txBody>
      </p:sp>
      <p:pic>
        <p:nvPicPr>
          <p:cNvPr id="5" name="Picture 4">
            <a:extLst>
              <a:ext uri="{FF2B5EF4-FFF2-40B4-BE49-F238E27FC236}">
                <a16:creationId xmlns:a16="http://schemas.microsoft.com/office/drawing/2014/main" id="{D399908D-C519-F2D9-675F-49AC9100DB7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3230" y="1033419"/>
            <a:ext cx="5443465" cy="2395582"/>
          </a:xfrm>
          <a:prstGeom prst="rect">
            <a:avLst/>
          </a:prstGeom>
          <a:ln>
            <a:noFill/>
          </a:ln>
          <a:effectLst>
            <a:outerShdw blurRad="292100" dist="139700" dir="2700000" algn="tl" rotWithShape="0">
              <a:srgbClr val="333333">
                <a:alpha val="65000"/>
              </a:srgbClr>
            </a:outerShdw>
          </a:effectLst>
        </p:spPr>
      </p:pic>
      <p:pic>
        <p:nvPicPr>
          <p:cNvPr id="6" name="Picture 5" descr="Tea Time - englischer geht es nicht!">
            <a:extLst>
              <a:ext uri="{FF2B5EF4-FFF2-40B4-BE49-F238E27FC236}">
                <a16:creationId xmlns:a16="http://schemas.microsoft.com/office/drawing/2014/main" id="{3280C0E0-58DE-E47C-3AA4-352CCF7797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3712" y="3259292"/>
            <a:ext cx="4762500" cy="3171825"/>
          </a:xfrm>
          <a:prstGeom prst="rect">
            <a:avLst/>
          </a:prstGeom>
        </p:spPr>
      </p:pic>
      <p:sp>
        <p:nvSpPr>
          <p:cNvPr id="7" name="TextBox 6">
            <a:extLst>
              <a:ext uri="{FF2B5EF4-FFF2-40B4-BE49-F238E27FC236}">
                <a16:creationId xmlns:a16="http://schemas.microsoft.com/office/drawing/2014/main" id="{4F1A986D-6EFE-E765-F4D6-8FE21DB5806E}"/>
              </a:ext>
            </a:extLst>
          </p:cNvPr>
          <p:cNvSpPr txBox="1"/>
          <p:nvPr/>
        </p:nvSpPr>
        <p:spPr>
          <a:xfrm>
            <a:off x="7718258" y="747998"/>
            <a:ext cx="2797342" cy="461176"/>
          </a:xfrm>
          <a:prstGeom prst="rect">
            <a:avLst/>
          </a:prstGeom>
          <a:noFill/>
        </p:spPr>
        <p:txBody>
          <a:bodyPr wrap="none" rtlCol="0">
            <a:noAutofit/>
          </a:bodyPr>
          <a:lstStyle/>
          <a:p>
            <a:pPr algn="l"/>
            <a:r>
              <a:rPr lang="de-CH" dirty="0">
                <a:latin typeface="Arial" panose="020B0604020202020204" pitchFamily="34" charset="0"/>
                <a:cs typeface="Arial" panose="020B0604020202020204" pitchFamily="34" charset="0"/>
              </a:rPr>
              <a:t>Stromverbünde der Welt</a:t>
            </a:r>
          </a:p>
        </p:txBody>
      </p:sp>
    </p:spTree>
    <p:extLst>
      <p:ext uri="{BB962C8B-B14F-4D97-AF65-F5344CB8AC3E}">
        <p14:creationId xmlns:p14="http://schemas.microsoft.com/office/powerpoint/2010/main" val="721192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703F2-2895-B89D-887F-3A6020FEC431}"/>
              </a:ext>
            </a:extLst>
          </p:cNvPr>
          <p:cNvSpPr>
            <a:spLocks noGrp="1"/>
          </p:cNvSpPr>
          <p:nvPr>
            <p:ph type="title"/>
          </p:nvPr>
        </p:nvSpPr>
        <p:spPr/>
        <p:txBody>
          <a:bodyPr/>
          <a:lstStyle/>
          <a:p>
            <a:r>
              <a:rPr lang="de-CH" dirty="0"/>
              <a:t>Sektion «Fachkräftemangel»</a:t>
            </a:r>
          </a:p>
        </p:txBody>
      </p:sp>
      <p:sp>
        <p:nvSpPr>
          <p:cNvPr id="4" name="Slide Number Placeholder 3">
            <a:extLst>
              <a:ext uri="{FF2B5EF4-FFF2-40B4-BE49-F238E27FC236}">
                <a16:creationId xmlns:a16="http://schemas.microsoft.com/office/drawing/2014/main" id="{663976C7-860A-280F-0C4C-DD4E1B51D7DE}"/>
              </a:ext>
            </a:extLst>
          </p:cNvPr>
          <p:cNvSpPr>
            <a:spLocks noGrp="1"/>
          </p:cNvSpPr>
          <p:nvPr>
            <p:ph type="sldNum" sz="quarter" idx="12"/>
          </p:nvPr>
        </p:nvSpPr>
        <p:spPr/>
        <p:txBody>
          <a:bodyPr/>
          <a:lstStyle/>
          <a:p>
            <a:fld id="{5A33CB2A-1702-4C1D-9CC4-8D472D39F19E}" type="slidenum">
              <a:rPr lang="en-US" smtClean="0"/>
              <a:t>44</a:t>
            </a:fld>
            <a:endParaRPr lang="en-US"/>
          </a:p>
        </p:txBody>
      </p:sp>
      <p:pic>
        <p:nvPicPr>
          <p:cNvPr id="16386" name="Picture 2" descr="Fachkräftemangel - Tot aber lustig">
            <a:extLst>
              <a:ext uri="{FF2B5EF4-FFF2-40B4-BE49-F238E27FC236}">
                <a16:creationId xmlns:a16="http://schemas.microsoft.com/office/drawing/2014/main" id="{8C8D6303-5248-8EAE-D69E-09AA754EA23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a:stretch>
            <a:fillRect/>
          </a:stretch>
        </p:blipFill>
        <p:spPr bwMode="auto">
          <a:xfrm>
            <a:off x="1423416" y="779694"/>
            <a:ext cx="4358640" cy="5975439"/>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Pin auf Wortspiele">
            <a:extLst>
              <a:ext uri="{FF2B5EF4-FFF2-40B4-BE49-F238E27FC236}">
                <a16:creationId xmlns:a16="http://schemas.microsoft.com/office/drawing/2014/main" id="{9C906BE3-4A5A-0986-AF7B-5CC10C6E43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7625" y="779694"/>
            <a:ext cx="4780351" cy="597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03240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45</a:t>
            </a:fld>
            <a:endParaRPr lang="en-US"/>
          </a:p>
        </p:txBody>
      </p:sp>
      <p:pic>
        <p:nvPicPr>
          <p:cNvPr id="3" name="arbeiterfails-20251210_190503-3482837648">
            <a:hlinkClick r:id="" action="ppaction://media"/>
            <a:extLst>
              <a:ext uri="{FF2B5EF4-FFF2-40B4-BE49-F238E27FC236}">
                <a16:creationId xmlns:a16="http://schemas.microsoft.com/office/drawing/2014/main" id="{36BBEC64-F757-D633-8A5F-43155A7B679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27563" y="1093788"/>
            <a:ext cx="2936875" cy="5219700"/>
          </a:xfrm>
        </p:spPr>
      </p:pic>
    </p:spTree>
    <p:extLst>
      <p:ext uri="{BB962C8B-B14F-4D97-AF65-F5344CB8AC3E}">
        <p14:creationId xmlns:p14="http://schemas.microsoft.com/office/powerpoint/2010/main" val="383170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46</a:t>
            </a:fld>
            <a:endParaRPr lang="en-US"/>
          </a:p>
        </p:txBody>
      </p:sp>
      <p:pic>
        <p:nvPicPr>
          <p:cNvPr id="3" name="baustellenfails-20191104_160259-4021018234">
            <a:hlinkClick r:id="" action="ppaction://media"/>
            <a:extLst>
              <a:ext uri="{FF2B5EF4-FFF2-40B4-BE49-F238E27FC236}">
                <a16:creationId xmlns:a16="http://schemas.microsoft.com/office/drawing/2014/main" id="{BBC7C771-1DE2-4D83-8F33-01983A86E9D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486150" y="1093788"/>
            <a:ext cx="5219700" cy="5219700"/>
          </a:xfrm>
        </p:spPr>
      </p:pic>
    </p:spTree>
    <p:extLst>
      <p:ext uri="{BB962C8B-B14F-4D97-AF65-F5344CB8AC3E}">
        <p14:creationId xmlns:p14="http://schemas.microsoft.com/office/powerpoint/2010/main" val="49447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05C96-9E87-0C7C-6A27-D8D22A4508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CE971-A0C3-45FE-0AE1-2950BE30A08F}"/>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39383127-0BF1-F879-3937-35125415A990}"/>
              </a:ext>
            </a:extLst>
          </p:cNvPr>
          <p:cNvSpPr>
            <a:spLocks noGrp="1"/>
          </p:cNvSpPr>
          <p:nvPr>
            <p:ph type="sldNum" sz="quarter" idx="12"/>
          </p:nvPr>
        </p:nvSpPr>
        <p:spPr/>
        <p:txBody>
          <a:bodyPr/>
          <a:lstStyle/>
          <a:p>
            <a:fld id="{5A33CB2A-1702-4C1D-9CC4-8D472D39F19E}" type="slidenum">
              <a:rPr lang="en-US" smtClean="0"/>
              <a:t>47</a:t>
            </a:fld>
            <a:endParaRPr lang="en-US"/>
          </a:p>
        </p:txBody>
      </p:sp>
      <p:pic>
        <p:nvPicPr>
          <p:cNvPr id="3" name="Recording 2026-03-01 130139">
            <a:hlinkClick r:id="" action="ppaction://media"/>
            <a:extLst>
              <a:ext uri="{FF2B5EF4-FFF2-40B4-BE49-F238E27FC236}">
                <a16:creationId xmlns:a16="http://schemas.microsoft.com/office/drawing/2014/main" id="{C00AC923-C3D0-55C2-3275-E430E5AC000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571750" y="1093788"/>
            <a:ext cx="7050088" cy="5219700"/>
          </a:xfrm>
        </p:spPr>
      </p:pic>
    </p:spTree>
    <p:extLst>
      <p:ext uri="{BB962C8B-B14F-4D97-AF65-F5344CB8AC3E}">
        <p14:creationId xmlns:p14="http://schemas.microsoft.com/office/powerpoint/2010/main" val="89977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48</a:t>
            </a:fld>
            <a:endParaRPr lang="en-US"/>
          </a:p>
        </p:txBody>
      </p:sp>
      <p:pic>
        <p:nvPicPr>
          <p:cNvPr id="3" name="arbeiterdesmonats-20250918_101919-1609326555">
            <a:hlinkClick r:id="" action="ppaction://media"/>
            <a:extLst>
              <a:ext uri="{FF2B5EF4-FFF2-40B4-BE49-F238E27FC236}">
                <a16:creationId xmlns:a16="http://schemas.microsoft.com/office/drawing/2014/main" id="{1D7B757C-208A-1597-89B9-40045E0D75C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27563" y="1093788"/>
            <a:ext cx="2936875" cy="5219700"/>
          </a:xfrm>
        </p:spPr>
      </p:pic>
    </p:spTree>
    <p:extLst>
      <p:ext uri="{BB962C8B-B14F-4D97-AF65-F5344CB8AC3E}">
        <p14:creationId xmlns:p14="http://schemas.microsoft.com/office/powerpoint/2010/main" val="270788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49</a:t>
            </a:fld>
            <a:endParaRPr lang="en-US"/>
          </a:p>
        </p:txBody>
      </p:sp>
      <p:pic>
        <p:nvPicPr>
          <p:cNvPr id="3" name="arbeiterfails-20240209_173023-1822434315">
            <a:hlinkClick r:id="" action="ppaction://media"/>
            <a:extLst>
              <a:ext uri="{FF2B5EF4-FFF2-40B4-BE49-F238E27FC236}">
                <a16:creationId xmlns:a16="http://schemas.microsoft.com/office/drawing/2014/main" id="{6CE8180A-6B78-6077-91BB-93328CF2243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046413" y="1093788"/>
            <a:ext cx="6100762" cy="5219700"/>
          </a:xfrm>
        </p:spPr>
      </p:pic>
    </p:spTree>
    <p:extLst>
      <p:ext uri="{BB962C8B-B14F-4D97-AF65-F5344CB8AC3E}">
        <p14:creationId xmlns:p14="http://schemas.microsoft.com/office/powerpoint/2010/main" val="315750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8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as Attentat auf Julius Cäsar: Die tragischen Konsequenzen">
            <a:extLst>
              <a:ext uri="{FF2B5EF4-FFF2-40B4-BE49-F238E27FC236}">
                <a16:creationId xmlns:a16="http://schemas.microsoft.com/office/drawing/2014/main" id="{F1743F03-E1CB-284D-C02D-905D7CDBF77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12192001" cy="6858000"/>
          </a:xfrm>
          <a:prstGeom prst="rect">
            <a:avLst/>
          </a:prstGeom>
        </p:spPr>
      </p:pic>
      <p:sp>
        <p:nvSpPr>
          <p:cNvPr id="8" name="Freeform: Shape 7">
            <a:extLst>
              <a:ext uri="{FF2B5EF4-FFF2-40B4-BE49-F238E27FC236}">
                <a16:creationId xmlns:a16="http://schemas.microsoft.com/office/drawing/2014/main" id="{61C344B2-56F0-9C69-F2A5-172EB4949800}"/>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id="{1D0C35A8-75C1-B556-0679-DC1B80AB0CC8}"/>
              </a:ext>
            </a:extLst>
          </p:cNvPr>
          <p:cNvSpPr txBox="1">
            <a:spLocks/>
          </p:cNvSpPr>
          <p:nvPr/>
        </p:nvSpPr>
        <p:spPr>
          <a:xfrm>
            <a:off x="6427582" y="6034208"/>
            <a:ext cx="5555970" cy="63558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r>
              <a:rPr lang="en-US" dirty="0"/>
              <a:t>Das Attentat auf Cäsar</a:t>
            </a:r>
            <a:endParaRPr lang="de-CH" dirty="0"/>
          </a:p>
        </p:txBody>
      </p:sp>
      <p:sp>
        <p:nvSpPr>
          <p:cNvPr id="10" name="Subtitle 2">
            <a:extLst>
              <a:ext uri="{FF2B5EF4-FFF2-40B4-BE49-F238E27FC236}">
                <a16:creationId xmlns:a16="http://schemas.microsoft.com/office/drawing/2014/main" id="{EAED93FF-1F8A-16A8-6EED-6BE8C95371DB}"/>
              </a:ext>
            </a:extLst>
          </p:cNvPr>
          <p:cNvSpPr txBox="1">
            <a:spLocks/>
          </p:cNvSpPr>
          <p:nvPr/>
        </p:nvSpPr>
        <p:spPr>
          <a:xfrm>
            <a:off x="8168593" y="3731321"/>
            <a:ext cx="3814959" cy="2206491"/>
          </a:xfrm>
          <a:prstGeom prst="rect">
            <a:avLst/>
          </a:prstGeom>
        </p:spPr>
        <p:txBody>
          <a:bodyPr vert="horz" lIns="91440" tIns="45720" rIns="91440" bIns="45720" rtlCol="0" anchor="b">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CH" sz="3200" dirty="0"/>
              <a:t>Die Republik wird zum Kaiserreich</a:t>
            </a:r>
          </a:p>
        </p:txBody>
      </p:sp>
    </p:spTree>
    <p:extLst>
      <p:ext uri="{BB962C8B-B14F-4D97-AF65-F5344CB8AC3E}">
        <p14:creationId xmlns:p14="http://schemas.microsoft.com/office/powerpoint/2010/main" val="23421465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50</a:t>
            </a:fld>
            <a:endParaRPr lang="en-US"/>
          </a:p>
        </p:txBody>
      </p:sp>
      <p:pic>
        <p:nvPicPr>
          <p:cNvPr id="3" name="arbeiterfails-20251117_183959-3287014445">
            <a:hlinkClick r:id="" action="ppaction://media"/>
            <a:extLst>
              <a:ext uri="{FF2B5EF4-FFF2-40B4-BE49-F238E27FC236}">
                <a16:creationId xmlns:a16="http://schemas.microsoft.com/office/drawing/2014/main" id="{CA16568A-6B1C-5CB6-5867-ED033C566C9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29150" y="1093788"/>
            <a:ext cx="2933700" cy="5219700"/>
          </a:xfrm>
        </p:spPr>
      </p:pic>
    </p:spTree>
    <p:extLst>
      <p:ext uri="{BB962C8B-B14F-4D97-AF65-F5344CB8AC3E}">
        <p14:creationId xmlns:p14="http://schemas.microsoft.com/office/powerpoint/2010/main" val="2404177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51</a:t>
            </a:fld>
            <a:endParaRPr lang="en-US"/>
          </a:p>
        </p:txBody>
      </p:sp>
      <p:pic>
        <p:nvPicPr>
          <p:cNvPr id="7" name="arbeiterfails-20251120_184116-1920542419">
            <a:hlinkClick r:id="" action="ppaction://media"/>
            <a:extLst>
              <a:ext uri="{FF2B5EF4-FFF2-40B4-BE49-F238E27FC236}">
                <a16:creationId xmlns:a16="http://schemas.microsoft.com/office/drawing/2014/main" id="{7067C5CE-688F-0ED2-7F16-A732F6832F0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27563" y="1093788"/>
            <a:ext cx="2936875" cy="5219700"/>
          </a:xfrm>
        </p:spPr>
      </p:pic>
    </p:spTree>
    <p:extLst>
      <p:ext uri="{BB962C8B-B14F-4D97-AF65-F5344CB8AC3E}">
        <p14:creationId xmlns:p14="http://schemas.microsoft.com/office/powerpoint/2010/main" val="822348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9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52</a:t>
            </a:fld>
            <a:endParaRPr lang="en-US"/>
          </a:p>
        </p:txBody>
      </p:sp>
      <p:pic>
        <p:nvPicPr>
          <p:cNvPr id="10" name="arbeiterdesmonats-20250223_153109-358316617">
            <a:hlinkClick r:id="" action="ppaction://media"/>
            <a:extLst>
              <a:ext uri="{FF2B5EF4-FFF2-40B4-BE49-F238E27FC236}">
                <a16:creationId xmlns:a16="http://schemas.microsoft.com/office/drawing/2014/main" id="{8407E288-E5CE-5EC5-1B7B-E18434D3A22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27563" y="1093788"/>
            <a:ext cx="2936875" cy="5219700"/>
          </a:xfrm>
        </p:spPr>
      </p:pic>
    </p:spTree>
    <p:extLst>
      <p:ext uri="{BB962C8B-B14F-4D97-AF65-F5344CB8AC3E}">
        <p14:creationId xmlns:p14="http://schemas.microsoft.com/office/powerpoint/2010/main" val="379527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2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53</a:t>
            </a:fld>
            <a:endParaRPr lang="en-US"/>
          </a:p>
        </p:txBody>
      </p:sp>
      <p:pic>
        <p:nvPicPr>
          <p:cNvPr id="6" name="arbeiterfails-20240510_121326-2319932774">
            <a:hlinkClick r:id="" action="ppaction://media"/>
            <a:extLst>
              <a:ext uri="{FF2B5EF4-FFF2-40B4-BE49-F238E27FC236}">
                <a16:creationId xmlns:a16="http://schemas.microsoft.com/office/drawing/2014/main" id="{AA8A7EDD-8397-EF2E-A832-D1DB3179484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27563" y="1093788"/>
            <a:ext cx="2936875" cy="5219700"/>
          </a:xfrm>
        </p:spPr>
      </p:pic>
    </p:spTree>
    <p:extLst>
      <p:ext uri="{BB962C8B-B14F-4D97-AF65-F5344CB8AC3E}">
        <p14:creationId xmlns:p14="http://schemas.microsoft.com/office/powerpoint/2010/main" val="241717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22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86E9BF-D837-2AB0-BF9A-F6668CCCCA7E}"/>
              </a:ext>
            </a:extLst>
          </p:cNvPr>
          <p:cNvSpPr>
            <a:spLocks noGrp="1"/>
          </p:cNvSpPr>
          <p:nvPr>
            <p:ph idx="1"/>
          </p:nvPr>
        </p:nvSpPr>
        <p:spPr>
          <a:xfrm>
            <a:off x="6268996" y="1085353"/>
            <a:ext cx="5610830" cy="5580918"/>
          </a:xfrm>
        </p:spPr>
        <p:txBody>
          <a:bodyPr vert="horz" lIns="91440" tIns="45720" rIns="91440" bIns="45720" rtlCol="0">
            <a:noAutofit/>
          </a:bodyPr>
          <a:lstStyle/>
          <a:p>
            <a:r>
              <a:rPr lang="de-CH" b="1" noProof="0" dirty="0">
                <a:latin typeface="Arial" panose="020B0604020202020204" pitchFamily="34" charset="0"/>
                <a:cs typeface="Arial" panose="020B0604020202020204" pitchFamily="34" charset="0"/>
              </a:rPr>
              <a:t>Thema Sport-Mythen</a:t>
            </a:r>
          </a:p>
          <a:p>
            <a:r>
              <a:rPr lang="de-CH" sz="1400" noProof="0" dirty="0">
                <a:latin typeface="Arial" panose="020B0604020202020204" pitchFamily="34" charset="0"/>
                <a:cs typeface="Arial" panose="020B0604020202020204" pitchFamily="34" charset="0"/>
                <a:hlinkClick r:id="rId2"/>
              </a:rPr>
              <a:t>https://www.nzz.ch/sport/freizeitsport/sport-mythen-entlarvt-was-wirklich-zaehlt-fuers-training-ld.1926441</a:t>
            </a:r>
            <a:r>
              <a:rPr lang="de-CH" sz="1400" noProof="0" dirty="0">
                <a:latin typeface="Arial" panose="020B0604020202020204" pitchFamily="34" charset="0"/>
                <a:cs typeface="Arial" panose="020B0604020202020204" pitchFamily="34" charset="0"/>
              </a:rPr>
              <a:t> </a:t>
            </a:r>
          </a:p>
          <a:p>
            <a:endParaRPr lang="de-CH" sz="1400"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Thema </a:t>
            </a:r>
            <a:r>
              <a:rPr lang="de-CH" b="1" dirty="0">
                <a:latin typeface="Arial" panose="020B0604020202020204" pitchFamily="34" charset="0"/>
                <a:cs typeface="Arial" panose="020B0604020202020204" pitchFamily="34" charset="0"/>
              </a:rPr>
              <a:t>Dampf ablassen</a:t>
            </a:r>
            <a:endParaRPr lang="en-US" b="1" dirty="0">
              <a:latin typeface="Arial" panose="020B0604020202020204" pitchFamily="34" charset="0"/>
              <a:cs typeface="Arial" panose="020B0604020202020204" pitchFamily="34" charset="0"/>
            </a:endParaRPr>
          </a:p>
          <a:p>
            <a:r>
              <a:rPr lang="de-CH" sz="1400" u="sng" dirty="0">
                <a:latin typeface="Arial" panose="020B0604020202020204" pitchFamily="34" charset="0"/>
                <a:cs typeface="Arial" panose="020B0604020202020204" pitchFamily="34" charset="0"/>
                <a:hlinkClick r:id="rId3"/>
              </a:rPr>
              <a:t>https://www.nzz.ch/wissenschaft/wut-abbauen-ohne-schreien-die-besten-strategien-laut-forschung-ld.10006835?locale=de_CH</a:t>
            </a:r>
            <a:r>
              <a:rPr lang="de-CH" sz="1400" u="sng" dirty="0">
                <a:latin typeface="Arial" panose="020B0604020202020204" pitchFamily="34" charset="0"/>
                <a:cs typeface="Arial" panose="020B0604020202020204" pitchFamily="34" charset="0"/>
              </a:rPr>
              <a:t> </a:t>
            </a:r>
          </a:p>
          <a:p>
            <a:endParaRPr lang="de-CH" sz="1400" noProof="0" dirty="0">
              <a:latin typeface="Arial" panose="020B0604020202020204" pitchFamily="34" charset="0"/>
              <a:cs typeface="Arial" panose="020B0604020202020204" pitchFamily="34" charset="0"/>
            </a:endParaRPr>
          </a:p>
          <a:p>
            <a:endParaRPr lang="de-CH" sz="1400" noProof="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B9AF8EB7-FD62-6B27-EEDE-15E09085759A}"/>
              </a:ext>
            </a:extLst>
          </p:cNvPr>
          <p:cNvSpPr>
            <a:spLocks noGrp="1"/>
          </p:cNvSpPr>
          <p:nvPr>
            <p:ph type="body" sz="half" idx="2"/>
          </p:nvPr>
        </p:nvSpPr>
        <p:spPr>
          <a:xfrm>
            <a:off x="520810" y="1085353"/>
            <a:ext cx="5610830" cy="5521924"/>
          </a:xfrm>
        </p:spPr>
        <p:txBody>
          <a:bodyPr>
            <a:noAutofit/>
          </a:bodyPr>
          <a:lstStyle/>
          <a:p>
            <a:r>
              <a:rPr lang="de-CH" b="1" noProof="0" dirty="0">
                <a:latin typeface="Arial" panose="020B0604020202020204" pitchFamily="34" charset="0"/>
                <a:cs typeface="Arial" panose="020B0604020202020204" pitchFamily="34" charset="0"/>
              </a:rPr>
              <a:t>Update / Nachtrag</a:t>
            </a:r>
          </a:p>
          <a:p>
            <a:r>
              <a:rPr lang="de-CH" sz="1400" dirty="0">
                <a:latin typeface="Arial" panose="020B0604020202020204" pitchFamily="34" charset="0"/>
                <a:cs typeface="Arial" panose="020B0604020202020204" pitchFamily="34" charset="0"/>
              </a:rPr>
              <a:t>---</a:t>
            </a:r>
          </a:p>
          <a:p>
            <a:endParaRPr lang="de-CH" sz="1400" u="sng" dirty="0">
              <a:latin typeface="Arial" panose="020B0604020202020204" pitchFamily="34" charset="0"/>
              <a:cs typeface="Arial" panose="020B0604020202020204" pitchFamily="34" charset="0"/>
              <a:hlinkClick r:id="rId4"/>
            </a:endParaRPr>
          </a:p>
          <a:p>
            <a:r>
              <a:rPr lang="de-CH" b="1" dirty="0">
                <a:latin typeface="Arial" panose="020B0604020202020204" pitchFamily="34" charset="0"/>
                <a:cs typeface="Arial" panose="020B0604020202020204" pitchFamily="34" charset="0"/>
              </a:rPr>
              <a:t>Thema Hitzewelle</a:t>
            </a:r>
          </a:p>
          <a:p>
            <a:r>
              <a:rPr lang="de-CH" sz="1400" u="sng" dirty="0">
                <a:latin typeface="Arial" panose="020B0604020202020204" pitchFamily="34" charset="0"/>
                <a:cs typeface="Arial" panose="020B0604020202020204" pitchFamily="34" charset="0"/>
                <a:hlinkClick r:id="rId5"/>
              </a:rPr>
              <a:t>https://www.nzz.ch/wissenschaft/hitze-und-alter-wann-werden-hohe-temperaturen-gefaehrlich-ld.10014822</a:t>
            </a:r>
            <a:endParaRPr lang="de-CH" sz="1400" u="sng" dirty="0">
              <a:latin typeface="Arial" panose="020B0604020202020204" pitchFamily="34" charset="0"/>
              <a:cs typeface="Arial" panose="020B0604020202020204" pitchFamily="34" charset="0"/>
            </a:endParaRPr>
          </a:p>
          <a:p>
            <a:r>
              <a:rPr lang="de-CH" sz="1400" dirty="0">
                <a:latin typeface="Arial" panose="020B0604020202020204" pitchFamily="34" charset="0"/>
                <a:cs typeface="Arial" panose="020B0604020202020204" pitchFamily="34" charset="0"/>
                <a:hlinkClick r:id="rId6"/>
              </a:rPr>
              <a:t>https://www.heise.de/bestenlisten/ratgeber/gebaeudeenergiegesetz-split-klimaanlage-als-guenstige-alternative-zur-waermepumpe/f6xf3ws</a:t>
            </a:r>
            <a:r>
              <a:rPr lang="de-CH" sz="1400" dirty="0">
                <a:latin typeface="Arial" panose="020B0604020202020204" pitchFamily="34" charset="0"/>
                <a:cs typeface="Arial" panose="020B0604020202020204" pitchFamily="34" charset="0"/>
              </a:rPr>
              <a:t> </a:t>
            </a:r>
          </a:p>
          <a:p>
            <a:r>
              <a:rPr lang="de-CH" sz="1400" u="sng" dirty="0">
                <a:latin typeface="Arial" panose="020B0604020202020204" pitchFamily="34" charset="0"/>
                <a:cs typeface="Arial" panose="020B0604020202020204" pitchFamily="34" charset="0"/>
                <a:hlinkClick r:id="rId7"/>
              </a:rPr>
              <a:t>https://heise.de/-11377948</a:t>
            </a:r>
            <a:endParaRPr lang="de-CH" sz="1100" dirty="0">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63A07C75-C2E7-5DB7-A9E5-1F719A89FCC7}"/>
              </a:ext>
            </a:extLst>
          </p:cNvPr>
          <p:cNvSpPr>
            <a:spLocks noGrp="1"/>
          </p:cNvSpPr>
          <p:nvPr>
            <p:ph type="title"/>
          </p:nvPr>
        </p:nvSpPr>
        <p:spPr/>
        <p:txBody>
          <a:bodyPr/>
          <a:lstStyle/>
          <a:p>
            <a:r>
              <a:rPr lang="de-CH" noProof="0"/>
              <a:t>Quellen</a:t>
            </a:r>
          </a:p>
        </p:txBody>
      </p:sp>
      <p:sp>
        <p:nvSpPr>
          <p:cNvPr id="5" name="Slide Number Placeholder 4">
            <a:extLst>
              <a:ext uri="{FF2B5EF4-FFF2-40B4-BE49-F238E27FC236}">
                <a16:creationId xmlns:a16="http://schemas.microsoft.com/office/drawing/2014/main" id="{FFA7746D-3E8A-9541-71FC-C707331C6248}"/>
              </a:ext>
            </a:extLst>
          </p:cNvPr>
          <p:cNvSpPr>
            <a:spLocks noGrp="1"/>
          </p:cNvSpPr>
          <p:nvPr>
            <p:ph type="sldNum" sz="quarter" idx="12"/>
          </p:nvPr>
        </p:nvSpPr>
        <p:spPr/>
        <p:txBody>
          <a:bodyPr/>
          <a:lstStyle/>
          <a:p>
            <a:fld id="{5A33CB2A-1702-4C1D-9CC4-8D472D39F19E}" type="slidenum">
              <a:rPr lang="en-US" smtClean="0"/>
              <a:t>54</a:t>
            </a:fld>
            <a:endParaRPr lang="en-US"/>
          </a:p>
        </p:txBody>
      </p:sp>
    </p:spTree>
    <p:extLst>
      <p:ext uri="{BB962C8B-B14F-4D97-AF65-F5344CB8AC3E}">
        <p14:creationId xmlns:p14="http://schemas.microsoft.com/office/powerpoint/2010/main" val="29257236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86E9BF-D837-2AB0-BF9A-F6668CCCCA7E}"/>
              </a:ext>
            </a:extLst>
          </p:cNvPr>
          <p:cNvSpPr>
            <a:spLocks noGrp="1"/>
          </p:cNvSpPr>
          <p:nvPr>
            <p:ph idx="1"/>
          </p:nvPr>
        </p:nvSpPr>
        <p:spPr>
          <a:xfrm>
            <a:off x="6268997" y="1085353"/>
            <a:ext cx="5415445" cy="5228636"/>
          </a:xfrm>
        </p:spPr>
        <p:txBody>
          <a:bodyPr vert="horz" lIns="91440" tIns="45720" rIns="91440" bIns="45720" rtlCol="0">
            <a:noAutofit/>
          </a:bodyPr>
          <a:lstStyle/>
          <a:p>
            <a:pPr>
              <a:lnSpc>
                <a:spcPct val="115000"/>
              </a:lnSpc>
              <a:spcAft>
                <a:spcPts val="300"/>
              </a:spcAft>
            </a:pPr>
            <a:r>
              <a:rPr lang="en-US" b="1" dirty="0" err="1">
                <a:latin typeface="Arial" panose="020B0604020202020204" pitchFamily="34" charset="0"/>
                <a:cs typeface="Arial" panose="020B0604020202020204" pitchFamily="34" charset="0"/>
              </a:rPr>
              <a:t>Kurznachrichten</a:t>
            </a:r>
            <a:r>
              <a:rPr lang="en-US" b="1" dirty="0">
                <a:latin typeface="Arial" panose="020B0604020202020204" pitchFamily="34" charset="0"/>
                <a:cs typeface="Arial" panose="020B0604020202020204" pitchFamily="34" charset="0"/>
              </a:rPr>
              <a:t> und </a:t>
            </a:r>
            <a:r>
              <a:rPr lang="en-US" b="1" dirty="0" err="1">
                <a:latin typeface="Arial" panose="020B0604020202020204" pitchFamily="34" charset="0"/>
                <a:cs typeface="Arial" panose="020B0604020202020204" pitchFamily="34" charset="0"/>
              </a:rPr>
              <a:t>Kurioses</a:t>
            </a:r>
            <a:endParaRPr lang="en-US" b="1" dirty="0">
              <a:latin typeface="Arial" panose="020B0604020202020204" pitchFamily="34" charset="0"/>
              <a:cs typeface="Arial" panose="020B0604020202020204" pitchFamily="34" charset="0"/>
            </a:endParaRPr>
          </a:p>
          <a:p>
            <a:pPr>
              <a:lnSpc>
                <a:spcPct val="115000"/>
              </a:lnSpc>
              <a:spcAft>
                <a:spcPts val="300"/>
              </a:spcAft>
            </a:pPr>
            <a:r>
              <a:rPr lang="de-CH" sz="1400" dirty="0">
                <a:latin typeface="Arial" panose="020B0604020202020204" pitchFamily="34" charset="0"/>
                <a:cs typeface="Arial" panose="020B0604020202020204" pitchFamily="34" charset="0"/>
                <a:hlinkClick r:id="rId2"/>
              </a:rPr>
              <a:t>https://www.falstaff.com/ch/news/kann-eine-mathematische-formel-das-bekannteste-restaurant-dilemma-loesen</a:t>
            </a:r>
            <a:r>
              <a:rPr lang="de-CH" sz="1400" dirty="0">
                <a:latin typeface="Arial" panose="020B0604020202020204" pitchFamily="34" charset="0"/>
                <a:cs typeface="Arial" panose="020B0604020202020204" pitchFamily="34" charset="0"/>
              </a:rPr>
              <a:t> </a:t>
            </a:r>
            <a:endParaRPr lang="de-CH" sz="1400" dirty="0">
              <a:latin typeface="Arial" panose="020B0604020202020204" pitchFamily="34" charset="0"/>
              <a:cs typeface="Arial" panose="020B0604020202020204" pitchFamily="34" charset="0"/>
              <a:hlinkClick r:id="rId3"/>
            </a:endParaRPr>
          </a:p>
          <a:p>
            <a:pPr>
              <a:lnSpc>
                <a:spcPct val="115000"/>
              </a:lnSpc>
              <a:spcAft>
                <a:spcPts val="300"/>
              </a:spcAft>
            </a:pPr>
            <a:r>
              <a:rPr lang="de-CH" sz="1400" dirty="0">
                <a:latin typeface="Arial" panose="020B0604020202020204" pitchFamily="34" charset="0"/>
                <a:cs typeface="Arial" panose="020B0604020202020204" pitchFamily="34" charset="0"/>
                <a:hlinkClick r:id="rId3"/>
              </a:rPr>
              <a:t>https://www.nzz.ch/wissenschaft/von-tropen-bis-ins-kinderzimmer-die-lange-reise-der-kleinen-blumentopfschlange-ld.1928132</a:t>
            </a:r>
            <a:r>
              <a:rPr lang="de-CH" sz="1400" dirty="0">
                <a:latin typeface="Arial" panose="020B0604020202020204" pitchFamily="34" charset="0"/>
                <a:cs typeface="Arial" panose="020B0604020202020204" pitchFamily="34" charset="0"/>
              </a:rPr>
              <a:t> </a:t>
            </a:r>
          </a:p>
          <a:p>
            <a:pPr>
              <a:lnSpc>
                <a:spcPct val="115000"/>
              </a:lnSpc>
              <a:spcAft>
                <a:spcPts val="300"/>
              </a:spcAft>
            </a:pPr>
            <a:r>
              <a:rPr lang="de-CH" sz="1400" dirty="0">
                <a:latin typeface="Arial" panose="020B0604020202020204" pitchFamily="34" charset="0"/>
                <a:cs typeface="Arial" panose="020B0604020202020204" pitchFamily="34" charset="0"/>
                <a:hlinkClick r:id="rId4"/>
              </a:rPr>
              <a:t>https://www.heise.de/hintergrund/Zielwert-50-Hertz-Wie-Europas-Stromnetz-stabil-bleibt-11180303.html</a:t>
            </a:r>
            <a:r>
              <a:rPr lang="de-CH" sz="1400" dirty="0">
                <a:latin typeface="Arial" panose="020B0604020202020204" pitchFamily="34" charset="0"/>
                <a:cs typeface="Arial" panose="020B0604020202020204" pitchFamily="34" charset="0"/>
              </a:rPr>
              <a:t> </a:t>
            </a:r>
          </a:p>
          <a:p>
            <a:pPr>
              <a:lnSpc>
                <a:spcPct val="115000"/>
              </a:lnSpc>
              <a:spcAft>
                <a:spcPts val="300"/>
              </a:spcAft>
            </a:pPr>
            <a:r>
              <a:rPr lang="en-US" sz="1400" b="1" dirty="0" err="1">
                <a:latin typeface="Arial" panose="020B0604020202020204" pitchFamily="34" charset="0"/>
                <a:cs typeface="Arial" panose="020B0604020202020204" pitchFamily="34" charset="0"/>
              </a:rPr>
              <a:t>Fachkräftemangel</a:t>
            </a:r>
            <a:endParaRPr lang="en-US" sz="1400" dirty="0">
              <a:latin typeface="Arial" panose="020B0604020202020204" pitchFamily="34" charset="0"/>
              <a:cs typeface="Arial" panose="020B0604020202020204" pitchFamily="34" charset="0"/>
            </a:endParaRPr>
          </a:p>
          <a:p>
            <a:pPr>
              <a:lnSpc>
                <a:spcPct val="115000"/>
              </a:lnSpc>
              <a:spcAft>
                <a:spcPts val="300"/>
              </a:spcAft>
            </a:pPr>
            <a:r>
              <a:rPr lang="de-CH" sz="1400" dirty="0">
                <a:latin typeface="Arial" panose="020B0604020202020204" pitchFamily="34" charset="0"/>
                <a:cs typeface="Arial" panose="020B0604020202020204" pitchFamily="34" charset="0"/>
                <a:hlinkClick r:id="rId5"/>
              </a:rPr>
              <a:t>https://www.instagram.com/arbeiterfails/?g=5</a:t>
            </a:r>
            <a:r>
              <a:rPr lang="de-CH" sz="1400" dirty="0">
                <a:latin typeface="Arial" panose="020B0604020202020204" pitchFamily="34" charset="0"/>
                <a:cs typeface="Arial" panose="020B0604020202020204" pitchFamily="34" charset="0"/>
              </a:rPr>
              <a:t> </a:t>
            </a:r>
          </a:p>
          <a:p>
            <a:pPr>
              <a:lnSpc>
                <a:spcPct val="115000"/>
              </a:lnSpc>
              <a:spcAft>
                <a:spcPts val="300"/>
              </a:spcAft>
            </a:pPr>
            <a:r>
              <a:rPr lang="de-CH" sz="1400" dirty="0">
                <a:latin typeface="Arial" panose="020B0604020202020204" pitchFamily="34" charset="0"/>
                <a:cs typeface="Arial" panose="020B0604020202020204" pitchFamily="34" charset="0"/>
                <a:hlinkClick r:id="rId6"/>
              </a:rPr>
              <a:t>https://www.instagram.com/arbeitfails/</a:t>
            </a:r>
            <a:r>
              <a:rPr lang="de-CH" sz="1400" dirty="0">
                <a:latin typeface="Arial" panose="020B0604020202020204" pitchFamily="34" charset="0"/>
                <a:cs typeface="Arial" panose="020B0604020202020204" pitchFamily="34" charset="0"/>
              </a:rPr>
              <a:t> </a:t>
            </a:r>
          </a:p>
          <a:p>
            <a:pPr>
              <a:lnSpc>
                <a:spcPct val="115000"/>
              </a:lnSpc>
              <a:spcAft>
                <a:spcPts val="300"/>
              </a:spcAft>
            </a:pPr>
            <a:endParaRPr lang="x-none" sz="1400" dirty="0"/>
          </a:p>
          <a:p>
            <a:pPr marL="360363">
              <a:lnSpc>
                <a:spcPct val="115000"/>
              </a:lnSpc>
              <a:spcAft>
                <a:spcPts val="300"/>
              </a:spcAft>
              <a:buNone/>
            </a:pPr>
            <a:endParaRPr lang="de-CH" sz="1600" kern="100" dirty="0">
              <a:latin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B9AF8EB7-FD62-6B27-EEDE-15E09085759A}"/>
              </a:ext>
            </a:extLst>
          </p:cNvPr>
          <p:cNvSpPr>
            <a:spLocks noGrp="1"/>
          </p:cNvSpPr>
          <p:nvPr>
            <p:ph type="body" sz="half" idx="2"/>
          </p:nvPr>
        </p:nvSpPr>
        <p:spPr>
          <a:xfrm>
            <a:off x="520810" y="1085353"/>
            <a:ext cx="5673513" cy="5228636"/>
          </a:xfrm>
        </p:spPr>
        <p:txBody>
          <a:bodyPr>
            <a:noAutofit/>
          </a:bodyPr>
          <a:lstStyle/>
          <a:p>
            <a:r>
              <a:rPr lang="en-US" b="1" dirty="0">
                <a:latin typeface="Arial" panose="020B0604020202020204" pitchFamily="34" charset="0"/>
                <a:cs typeface="Arial" panose="020B0604020202020204" pitchFamily="34" charset="0"/>
              </a:rPr>
              <a:t>Thema Attentat auf Cäsar</a:t>
            </a:r>
          </a:p>
          <a:p>
            <a:r>
              <a:rPr lang="de-CH" sz="1400" dirty="0">
                <a:latin typeface="Arial" panose="020B0604020202020204" pitchFamily="34" charset="0"/>
                <a:cs typeface="Arial" panose="020B0604020202020204" pitchFamily="34" charset="0"/>
                <a:hlinkClick r:id="rId7"/>
              </a:rPr>
              <a:t>https://www.nzz.ch/feuilleton/das-attentat-auf-julius-caesar-gelang-so-perfekt-wie-ein-attentat-nur-gelingen-kann-trotzdem-wurde-es-zum-debakel-ld.10005614</a:t>
            </a:r>
            <a:r>
              <a:rPr lang="de-CH" sz="1400" dirty="0">
                <a:latin typeface="Arial" panose="020B0604020202020204" pitchFamily="34" charset="0"/>
                <a:cs typeface="Arial" panose="020B0604020202020204" pitchFamily="34" charset="0"/>
              </a:rPr>
              <a:t>  </a:t>
            </a:r>
          </a:p>
          <a:p>
            <a:endParaRPr lang="de-CH" u="sng" dirty="0"/>
          </a:p>
          <a:p>
            <a:r>
              <a:rPr lang="en-US" b="1" dirty="0">
                <a:latin typeface="Arial" panose="020B0604020202020204" pitchFamily="34" charset="0"/>
                <a:cs typeface="Arial" panose="020B0604020202020204" pitchFamily="34" charset="0"/>
              </a:rPr>
              <a:t>Thema </a:t>
            </a:r>
            <a:r>
              <a:rPr lang="en-US" b="1" dirty="0" err="1">
                <a:latin typeface="Arial" panose="020B0604020202020204" pitchFamily="34" charset="0"/>
                <a:cs typeface="Arial" panose="020B0604020202020204" pitchFamily="34" charset="0"/>
              </a:rPr>
              <a:t>Menschliche</a:t>
            </a:r>
            <a:r>
              <a:rPr lang="en-US" b="1" dirty="0">
                <a:latin typeface="Arial" panose="020B0604020202020204" pitchFamily="34" charset="0"/>
                <a:cs typeface="Arial" panose="020B0604020202020204" pitchFamily="34" charset="0"/>
              </a:rPr>
              <a:t> Evolution</a:t>
            </a:r>
          </a:p>
          <a:p>
            <a:r>
              <a:rPr lang="de-CH" sz="1400" dirty="0">
                <a:latin typeface="Arial" panose="020B0604020202020204" pitchFamily="34" charset="0"/>
                <a:cs typeface="Arial" panose="020B0604020202020204" pitchFamily="34" charset="0"/>
                <a:hlinkClick r:id="rId8"/>
              </a:rPr>
              <a:t>https://www.nzz.ch/wissenschaft/menschliche-evolution-500-genvarianten-seit-der-eiszeit-entdeckt-ld.1934281</a:t>
            </a:r>
            <a:r>
              <a:rPr lang="en-US" sz="1400" dirty="0">
                <a:latin typeface="Arial" panose="020B0604020202020204" pitchFamily="34" charset="0"/>
                <a:cs typeface="Arial" panose="020B0604020202020204" pitchFamily="34" charset="0"/>
              </a:rPr>
              <a:t> </a:t>
            </a:r>
            <a:r>
              <a:rPr lang="de-CH" sz="1400"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63A07C75-C2E7-5DB7-A9E5-1F719A89FCC7}"/>
              </a:ext>
            </a:extLst>
          </p:cNvPr>
          <p:cNvSpPr>
            <a:spLocks noGrp="1"/>
          </p:cNvSpPr>
          <p:nvPr>
            <p:ph type="title"/>
          </p:nvPr>
        </p:nvSpPr>
        <p:spPr/>
        <p:txBody>
          <a:bodyPr/>
          <a:lstStyle/>
          <a:p>
            <a:r>
              <a:rPr lang="en-US" dirty="0" err="1"/>
              <a:t>Quellen</a:t>
            </a:r>
            <a:endParaRPr lang="de-CH" dirty="0"/>
          </a:p>
        </p:txBody>
      </p:sp>
      <p:sp>
        <p:nvSpPr>
          <p:cNvPr id="5" name="Slide Number Placeholder 4">
            <a:extLst>
              <a:ext uri="{FF2B5EF4-FFF2-40B4-BE49-F238E27FC236}">
                <a16:creationId xmlns:a16="http://schemas.microsoft.com/office/drawing/2014/main" id="{FFA7746D-3E8A-9541-71FC-C707331C6248}"/>
              </a:ext>
            </a:extLst>
          </p:cNvPr>
          <p:cNvSpPr>
            <a:spLocks noGrp="1"/>
          </p:cNvSpPr>
          <p:nvPr>
            <p:ph type="sldNum" sz="quarter" idx="12"/>
          </p:nvPr>
        </p:nvSpPr>
        <p:spPr/>
        <p:txBody>
          <a:bodyPr/>
          <a:lstStyle/>
          <a:p>
            <a:fld id="{5A33CB2A-1702-4C1D-9CC4-8D472D39F19E}" type="slidenum">
              <a:rPr lang="en-US" smtClean="0"/>
              <a:t>55</a:t>
            </a:fld>
            <a:endParaRPr lang="en-US"/>
          </a:p>
        </p:txBody>
      </p:sp>
    </p:spTree>
    <p:extLst>
      <p:ext uri="{BB962C8B-B14F-4D97-AF65-F5344CB8AC3E}">
        <p14:creationId xmlns:p14="http://schemas.microsoft.com/office/powerpoint/2010/main" val="26962304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8A281CC-1D90-72C4-B4BC-79F026AC62A3}"/>
              </a:ext>
            </a:extLst>
          </p:cNvPr>
          <p:cNvSpPr>
            <a:spLocks noGrp="1"/>
          </p:cNvSpPr>
          <p:nvPr>
            <p:ph type="title"/>
          </p:nvPr>
        </p:nvSpPr>
        <p:spPr>
          <a:xfrm>
            <a:off x="520810" y="630993"/>
            <a:ext cx="11163632" cy="540687"/>
          </a:xfrm>
        </p:spPr>
        <p:txBody>
          <a:bodyPr/>
          <a:lstStyle/>
          <a:p>
            <a:r>
              <a:rPr lang="en-US" dirty="0" err="1"/>
              <a:t>Vorschau</a:t>
            </a:r>
            <a:endParaRPr lang="de-CH" dirty="0"/>
          </a:p>
        </p:txBody>
      </p:sp>
      <p:sp>
        <p:nvSpPr>
          <p:cNvPr id="7" name="Content Placeholder 6">
            <a:extLst>
              <a:ext uri="{FF2B5EF4-FFF2-40B4-BE49-F238E27FC236}">
                <a16:creationId xmlns:a16="http://schemas.microsoft.com/office/drawing/2014/main" id="{EA6F0137-6957-2D5F-99A2-ADB70EA19468}"/>
              </a:ext>
            </a:extLst>
          </p:cNvPr>
          <p:cNvSpPr>
            <a:spLocks noGrp="1"/>
          </p:cNvSpPr>
          <p:nvPr>
            <p:ph idx="1"/>
          </p:nvPr>
        </p:nvSpPr>
        <p:spPr>
          <a:xfrm>
            <a:off x="516097" y="1637553"/>
            <a:ext cx="10791983" cy="4676435"/>
          </a:xfrm>
        </p:spPr>
        <p:txBody>
          <a:bodyPr/>
          <a:lstStyle/>
          <a:p>
            <a:endParaRPr lang="en-US" b="1" dirty="0"/>
          </a:p>
          <a:p>
            <a:pPr>
              <a:spcBef>
                <a:spcPts val="1800"/>
              </a:spcBef>
              <a:tabLst>
                <a:tab pos="1255713" algn="l"/>
              </a:tabLst>
            </a:pPr>
            <a:r>
              <a:rPr lang="en-US" b="1" dirty="0"/>
              <a:t>Termin	</a:t>
            </a:r>
            <a:r>
              <a:rPr lang="en-US" sz="5400" b="1" dirty="0"/>
              <a:t>Samstag 15. August 2026</a:t>
            </a:r>
          </a:p>
          <a:p>
            <a:pPr>
              <a:spcBef>
                <a:spcPts val="1800"/>
              </a:spcBef>
              <a:tabLst>
                <a:tab pos="1255713" algn="l"/>
              </a:tabLst>
            </a:pPr>
            <a:r>
              <a:rPr lang="en-US" sz="4400" b="1" dirty="0"/>
              <a:t>	</a:t>
            </a:r>
            <a:r>
              <a:rPr lang="en-US" sz="4400" b="1" dirty="0" err="1"/>
              <a:t>Ankunft</a:t>
            </a:r>
            <a:r>
              <a:rPr lang="en-US" sz="4400" b="1" dirty="0"/>
              <a:t> ab 19:00</a:t>
            </a:r>
          </a:p>
          <a:p>
            <a:pPr>
              <a:spcBef>
                <a:spcPts val="1800"/>
              </a:spcBef>
              <a:tabLst>
                <a:tab pos="1255713" algn="l"/>
              </a:tabLst>
            </a:pPr>
            <a:r>
              <a:rPr lang="en-US" sz="4400" b="1" dirty="0"/>
              <a:t>	</a:t>
            </a:r>
            <a:r>
              <a:rPr lang="en-US" sz="4400" b="1" dirty="0" err="1"/>
              <a:t>Vortrag</a:t>
            </a:r>
            <a:r>
              <a:rPr lang="en-US" sz="4400" b="1" dirty="0"/>
              <a:t> ab 19:30</a:t>
            </a:r>
          </a:p>
          <a:p>
            <a:pPr>
              <a:spcBef>
                <a:spcPts val="1800"/>
              </a:spcBef>
              <a:tabLst>
                <a:tab pos="1255713" algn="l"/>
              </a:tabLst>
            </a:pPr>
            <a:r>
              <a:rPr lang="en-US" sz="1500" b="1" dirty="0"/>
              <a:t>Zukünftige Termine: 12.09., 17.10., 21.11., </a:t>
            </a:r>
            <a:r>
              <a:rPr lang="en-US" sz="1500" b="1" dirty="0" err="1"/>
              <a:t>Weihnachtspause</a:t>
            </a:r>
            <a:r>
              <a:rPr lang="en-US" sz="1500" b="1" dirty="0"/>
              <a:t>, 09.01.27</a:t>
            </a:r>
          </a:p>
          <a:p>
            <a:pPr>
              <a:spcBef>
                <a:spcPts val="1200"/>
              </a:spcBef>
              <a:tabLst>
                <a:tab pos="1255713" algn="l"/>
              </a:tabLst>
            </a:pPr>
            <a:endParaRPr lang="en-US" sz="1500" b="1" dirty="0"/>
          </a:p>
          <a:p>
            <a:pPr>
              <a:spcBef>
                <a:spcPts val="1200"/>
              </a:spcBef>
              <a:tabLst>
                <a:tab pos="1255713" algn="l"/>
              </a:tabLst>
            </a:pPr>
            <a:r>
              <a:rPr lang="en-US" sz="1500" dirty="0"/>
              <a:t>								* Bin </a:t>
            </a:r>
            <a:r>
              <a:rPr lang="en-US" sz="1500" dirty="0" err="1"/>
              <a:t>wieder</a:t>
            </a:r>
            <a:r>
              <a:rPr lang="en-US" sz="1500" dirty="0"/>
              <a:t> </a:t>
            </a:r>
            <a:r>
              <a:rPr lang="en-US" sz="1500" dirty="0" err="1"/>
              <a:t>ausgenüchtert</a:t>
            </a:r>
            <a:endParaRPr lang="en-US" sz="1500" dirty="0"/>
          </a:p>
        </p:txBody>
      </p:sp>
      <p:sp>
        <p:nvSpPr>
          <p:cNvPr id="5" name="Slide Number Placeholder 4">
            <a:extLst>
              <a:ext uri="{FF2B5EF4-FFF2-40B4-BE49-F238E27FC236}">
                <a16:creationId xmlns:a16="http://schemas.microsoft.com/office/drawing/2014/main" id="{6BA1FD18-9E5A-844D-9F70-03F25878B483}"/>
              </a:ext>
            </a:extLst>
          </p:cNvPr>
          <p:cNvSpPr>
            <a:spLocks noGrp="1"/>
          </p:cNvSpPr>
          <p:nvPr>
            <p:ph type="sldNum" sz="quarter" idx="12"/>
          </p:nvPr>
        </p:nvSpPr>
        <p:spPr/>
        <p:txBody>
          <a:bodyPr/>
          <a:lstStyle/>
          <a:p>
            <a:fld id="{5A33CB2A-1702-4C1D-9CC4-8D472D39F19E}" type="slidenum">
              <a:rPr lang="en-US" smtClean="0"/>
              <a:t>56</a:t>
            </a:fld>
            <a:endParaRPr lang="en-US"/>
          </a:p>
        </p:txBody>
      </p:sp>
      <p:sp>
        <p:nvSpPr>
          <p:cNvPr id="2" name="Ribbon: Tilted Up 1">
            <a:extLst>
              <a:ext uri="{FF2B5EF4-FFF2-40B4-BE49-F238E27FC236}">
                <a16:creationId xmlns:a16="http://schemas.microsoft.com/office/drawing/2014/main" id="{7CEDA4E5-BAD5-A59B-C20A-5FD9A4FC80B5}"/>
              </a:ext>
            </a:extLst>
          </p:cNvPr>
          <p:cNvSpPr/>
          <p:nvPr/>
        </p:nvSpPr>
        <p:spPr>
          <a:xfrm>
            <a:off x="12446548" y="2430732"/>
            <a:ext cx="2224890" cy="605971"/>
          </a:xfrm>
          <a:prstGeom prst="ribbon2">
            <a:avLst>
              <a:gd name="adj1" fmla="val 16667"/>
              <a:gd name="adj2" fmla="val 69858"/>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solidFill>
                  <a:sysClr val="windowText" lastClr="000000"/>
                </a:solidFill>
              </a:rPr>
              <a:t>Gastvortrag</a:t>
            </a:r>
            <a:endParaRPr lang="de-CH" dirty="0">
              <a:solidFill>
                <a:sysClr val="windowText" lastClr="000000"/>
              </a:solidFill>
            </a:endParaRPr>
          </a:p>
        </p:txBody>
      </p:sp>
      <p:sp>
        <p:nvSpPr>
          <p:cNvPr id="4" name="Ribbon: Tilted Up 3">
            <a:extLst>
              <a:ext uri="{FF2B5EF4-FFF2-40B4-BE49-F238E27FC236}">
                <a16:creationId xmlns:a16="http://schemas.microsoft.com/office/drawing/2014/main" id="{543D5D5A-51EA-E39F-0AE3-974C6A877BDC}"/>
              </a:ext>
            </a:extLst>
          </p:cNvPr>
          <p:cNvSpPr/>
          <p:nvPr/>
        </p:nvSpPr>
        <p:spPr>
          <a:xfrm>
            <a:off x="12358749" y="3518312"/>
            <a:ext cx="2224890" cy="605971"/>
          </a:xfrm>
          <a:prstGeom prst="ribbon2">
            <a:avLst>
              <a:gd name="adj1" fmla="val 16667"/>
              <a:gd name="adj2" fmla="val 69858"/>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solidFill>
                  <a:sysClr val="windowText" lastClr="000000"/>
                </a:solidFill>
              </a:rPr>
              <a:t>Wunschthema</a:t>
            </a:r>
            <a:endParaRPr lang="de-CH" dirty="0">
              <a:solidFill>
                <a:sysClr val="windowText" lastClr="000000"/>
              </a:solidFill>
            </a:endParaRPr>
          </a:p>
        </p:txBody>
      </p:sp>
      <p:cxnSp>
        <p:nvCxnSpPr>
          <p:cNvPr id="10" name="Straight Connector 9">
            <a:extLst>
              <a:ext uri="{FF2B5EF4-FFF2-40B4-BE49-F238E27FC236}">
                <a16:creationId xmlns:a16="http://schemas.microsoft.com/office/drawing/2014/main" id="{A55B0678-4F27-EB8B-C52D-336E078FD707}"/>
              </a:ext>
            </a:extLst>
          </p:cNvPr>
          <p:cNvCxnSpPr/>
          <p:nvPr/>
        </p:nvCxnSpPr>
        <p:spPr>
          <a:xfrm>
            <a:off x="384048" y="6972300"/>
            <a:ext cx="1130039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Ribbon: Tilted Up 10">
            <a:extLst>
              <a:ext uri="{FF2B5EF4-FFF2-40B4-BE49-F238E27FC236}">
                <a16:creationId xmlns:a16="http://schemas.microsoft.com/office/drawing/2014/main" id="{9D56F54D-E25E-6609-544E-B7CAF21AA680}"/>
              </a:ext>
            </a:extLst>
          </p:cNvPr>
          <p:cNvSpPr/>
          <p:nvPr/>
        </p:nvSpPr>
        <p:spPr>
          <a:xfrm>
            <a:off x="12446548" y="4702322"/>
            <a:ext cx="2224890" cy="605971"/>
          </a:xfrm>
          <a:prstGeom prst="ribbon2">
            <a:avLst>
              <a:gd name="adj1" fmla="val 16667"/>
              <a:gd name="adj2" fmla="val 69858"/>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solidFill>
                  <a:sysClr val="windowText" lastClr="000000"/>
                </a:solidFill>
              </a:rPr>
              <a:t>Wunschthema</a:t>
            </a:r>
            <a:endParaRPr lang="de-CH" dirty="0">
              <a:solidFill>
                <a:sysClr val="windowText" lastClr="000000"/>
              </a:solidFill>
            </a:endParaRPr>
          </a:p>
        </p:txBody>
      </p:sp>
      <p:pic>
        <p:nvPicPr>
          <p:cNvPr id="8" name="Picture 7" descr="A close-up of a sign&#10;&#10;AI-generated content may be incorrect.">
            <a:extLst>
              <a:ext uri="{FF2B5EF4-FFF2-40B4-BE49-F238E27FC236}">
                <a16:creationId xmlns:a16="http://schemas.microsoft.com/office/drawing/2014/main" id="{70865D5C-F628-8718-5B66-80ABF95BC2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1958" y="0"/>
            <a:ext cx="6755606" cy="1410891"/>
          </a:xfrm>
          <a:prstGeom prst="rect">
            <a:avLst/>
          </a:prstGeom>
        </p:spPr>
      </p:pic>
      <p:sp>
        <p:nvSpPr>
          <p:cNvPr id="3" name="Rectangle: Rounded Corners 2">
            <a:extLst>
              <a:ext uri="{FF2B5EF4-FFF2-40B4-BE49-F238E27FC236}">
                <a16:creationId xmlns:a16="http://schemas.microsoft.com/office/drawing/2014/main" id="{8A54D587-7DDF-B1EC-47FF-0A3911B7A454}"/>
              </a:ext>
            </a:extLst>
          </p:cNvPr>
          <p:cNvSpPr/>
          <p:nvPr/>
        </p:nvSpPr>
        <p:spPr>
          <a:xfrm rot="1656329">
            <a:off x="9336939" y="3611879"/>
            <a:ext cx="2613660" cy="1684016"/>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CH" dirty="0"/>
              <a:t>Diesmal schon in 3 Wochen. Ich muss die «Renten-Lücke»* aufholen 😉</a:t>
            </a:r>
          </a:p>
        </p:txBody>
      </p:sp>
    </p:spTree>
    <p:extLst>
      <p:ext uri="{BB962C8B-B14F-4D97-AF65-F5344CB8AC3E}">
        <p14:creationId xmlns:p14="http://schemas.microsoft.com/office/powerpoint/2010/main" val="23346246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9A49C2F-184F-EB8C-0A74-619F3ADEFAF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316514C-DF81-25A2-7B76-F9A7240670EA}"/>
              </a:ext>
            </a:extLst>
          </p:cNvPr>
          <p:cNvSpPr>
            <a:spLocks noGrp="1"/>
          </p:cNvSpPr>
          <p:nvPr>
            <p:ph type="title"/>
          </p:nvPr>
        </p:nvSpPr>
        <p:spPr>
          <a:xfrm>
            <a:off x="520810" y="630993"/>
            <a:ext cx="11163632" cy="540687"/>
          </a:xfrm>
        </p:spPr>
        <p:txBody>
          <a:bodyPr/>
          <a:lstStyle/>
          <a:p>
            <a:r>
              <a:rPr lang="en-US" dirty="0" err="1"/>
              <a:t>Vorschau</a:t>
            </a:r>
            <a:r>
              <a:rPr lang="en-US" dirty="0"/>
              <a:t> März</a:t>
            </a:r>
            <a:endParaRPr lang="de-CH" dirty="0"/>
          </a:p>
        </p:txBody>
      </p:sp>
      <p:sp>
        <p:nvSpPr>
          <p:cNvPr id="7" name="Content Placeholder 6">
            <a:extLst>
              <a:ext uri="{FF2B5EF4-FFF2-40B4-BE49-F238E27FC236}">
                <a16:creationId xmlns:a16="http://schemas.microsoft.com/office/drawing/2014/main" id="{57832A4D-A8BB-47A0-C90B-09AE24B31791}"/>
              </a:ext>
            </a:extLst>
          </p:cNvPr>
          <p:cNvSpPr>
            <a:spLocks noGrp="1"/>
          </p:cNvSpPr>
          <p:nvPr>
            <p:ph idx="1"/>
          </p:nvPr>
        </p:nvSpPr>
        <p:spPr>
          <a:xfrm>
            <a:off x="516097" y="1093305"/>
            <a:ext cx="8851423" cy="5220684"/>
          </a:xfrm>
        </p:spPr>
        <p:txBody>
          <a:bodyPr/>
          <a:lstStyle/>
          <a:p>
            <a:endParaRPr lang="en-US" b="1" dirty="0"/>
          </a:p>
          <a:p>
            <a:pPr>
              <a:spcBef>
                <a:spcPts val="1800"/>
              </a:spcBef>
              <a:tabLst>
                <a:tab pos="1255713" algn="l"/>
              </a:tabLst>
            </a:pPr>
            <a:r>
              <a:rPr lang="en-US" b="1" dirty="0"/>
              <a:t>Termin	</a:t>
            </a:r>
            <a:r>
              <a:rPr lang="en-US" dirty="0"/>
              <a:t>Samstag 07. März 2026</a:t>
            </a:r>
          </a:p>
          <a:p>
            <a:pPr>
              <a:spcBef>
                <a:spcPts val="1800"/>
              </a:spcBef>
              <a:tabLst>
                <a:tab pos="1255713" algn="l"/>
              </a:tabLst>
            </a:pPr>
            <a:r>
              <a:rPr lang="en-US" b="1" dirty="0" err="1"/>
              <a:t>Themen</a:t>
            </a:r>
            <a:r>
              <a:rPr lang="en-US" b="1" dirty="0"/>
              <a:t>* </a:t>
            </a:r>
            <a:r>
              <a:rPr lang="de-CH" dirty="0"/>
              <a:t>	XXX</a:t>
            </a:r>
          </a:p>
          <a:p>
            <a:pPr>
              <a:lnSpc>
                <a:spcPct val="100000"/>
              </a:lnSpc>
              <a:spcBef>
                <a:spcPts val="0"/>
              </a:spcBef>
              <a:tabLst>
                <a:tab pos="1255713" algn="l"/>
              </a:tabLst>
            </a:pPr>
            <a:r>
              <a:rPr lang="de-CH" sz="1600" dirty="0"/>
              <a:t>	Das xxx</a:t>
            </a:r>
          </a:p>
          <a:p>
            <a:pPr>
              <a:spcBef>
                <a:spcPts val="1200"/>
              </a:spcBef>
              <a:tabLst>
                <a:tab pos="1255713" algn="l"/>
              </a:tabLst>
            </a:pPr>
            <a:r>
              <a:rPr lang="de-CH" dirty="0"/>
              <a:t>	XXX</a:t>
            </a:r>
          </a:p>
          <a:p>
            <a:pPr>
              <a:lnSpc>
                <a:spcPct val="100000"/>
              </a:lnSpc>
              <a:spcBef>
                <a:spcPts val="0"/>
              </a:spcBef>
              <a:tabLst>
                <a:tab pos="1255713" algn="l"/>
              </a:tabLst>
            </a:pPr>
            <a:r>
              <a:rPr lang="de-CH" sz="1600" dirty="0"/>
              <a:t>	Wie xxx</a:t>
            </a:r>
          </a:p>
          <a:p>
            <a:pPr>
              <a:spcBef>
                <a:spcPts val="1200"/>
              </a:spcBef>
              <a:tabLst>
                <a:tab pos="1255713" algn="l"/>
              </a:tabLst>
            </a:pPr>
            <a:r>
              <a:rPr lang="de-CH" dirty="0"/>
              <a:t>	XXX</a:t>
            </a:r>
          </a:p>
          <a:p>
            <a:pPr>
              <a:lnSpc>
                <a:spcPct val="100000"/>
              </a:lnSpc>
              <a:spcBef>
                <a:spcPts val="0"/>
              </a:spcBef>
              <a:tabLst>
                <a:tab pos="1255713" algn="l"/>
              </a:tabLst>
            </a:pPr>
            <a:r>
              <a:rPr lang="de-CH" sz="1600" dirty="0"/>
              <a:t>	Aus xxx</a:t>
            </a:r>
            <a:endParaRPr lang="de-CH" sz="1400" dirty="0"/>
          </a:p>
          <a:p>
            <a:pPr>
              <a:spcBef>
                <a:spcPts val="1200"/>
              </a:spcBef>
              <a:tabLst>
                <a:tab pos="1255713" algn="l"/>
              </a:tabLst>
            </a:pPr>
            <a:r>
              <a:rPr lang="de-CH" dirty="0"/>
              <a:t>	XXX</a:t>
            </a:r>
          </a:p>
          <a:p>
            <a:pPr>
              <a:lnSpc>
                <a:spcPct val="100000"/>
              </a:lnSpc>
              <a:spcBef>
                <a:spcPts val="0"/>
              </a:spcBef>
              <a:tabLst>
                <a:tab pos="1255713" algn="l"/>
              </a:tabLst>
            </a:pPr>
            <a:r>
              <a:rPr lang="de-CH" dirty="0"/>
              <a:t>	</a:t>
            </a:r>
            <a:r>
              <a:rPr lang="de-CH" sz="1600" dirty="0"/>
              <a:t>Schon xxx</a:t>
            </a:r>
          </a:p>
          <a:p>
            <a:pPr>
              <a:spcBef>
                <a:spcPts val="1200"/>
              </a:spcBef>
              <a:tabLst>
                <a:tab pos="1255713" algn="l"/>
              </a:tabLst>
            </a:pPr>
            <a:r>
              <a:rPr lang="de-CH" dirty="0"/>
              <a:t>	XXX</a:t>
            </a:r>
          </a:p>
          <a:p>
            <a:pPr>
              <a:lnSpc>
                <a:spcPct val="100000"/>
              </a:lnSpc>
              <a:spcBef>
                <a:spcPts val="0"/>
              </a:spcBef>
              <a:tabLst>
                <a:tab pos="1255713" algn="l"/>
              </a:tabLst>
            </a:pPr>
            <a:r>
              <a:rPr lang="de-CH" dirty="0"/>
              <a:t>	</a:t>
            </a:r>
            <a:r>
              <a:rPr lang="de-CH" sz="1600" dirty="0"/>
              <a:t>xxx</a:t>
            </a:r>
          </a:p>
          <a:p>
            <a:pPr>
              <a:spcBef>
                <a:spcPts val="1200"/>
              </a:spcBef>
              <a:tabLst>
                <a:tab pos="1255713" algn="l"/>
              </a:tabLst>
            </a:pPr>
            <a:r>
              <a:rPr lang="de-CH" dirty="0"/>
              <a:t>	Kurioses und Kurznachrichten</a:t>
            </a:r>
          </a:p>
          <a:p>
            <a:pPr>
              <a:spcBef>
                <a:spcPts val="1800"/>
              </a:spcBef>
              <a:tabLst>
                <a:tab pos="1255713" algn="l"/>
              </a:tabLst>
            </a:pPr>
            <a:r>
              <a:rPr lang="de-CH" sz="1200" dirty="0"/>
              <a:t>* Änderungen vorbehalten</a:t>
            </a:r>
          </a:p>
        </p:txBody>
      </p:sp>
      <p:sp>
        <p:nvSpPr>
          <p:cNvPr id="5" name="Slide Number Placeholder 4">
            <a:extLst>
              <a:ext uri="{FF2B5EF4-FFF2-40B4-BE49-F238E27FC236}">
                <a16:creationId xmlns:a16="http://schemas.microsoft.com/office/drawing/2014/main" id="{2D26453B-7F6A-560F-7658-6B2B086A9C2D}"/>
              </a:ext>
            </a:extLst>
          </p:cNvPr>
          <p:cNvSpPr>
            <a:spLocks noGrp="1"/>
          </p:cNvSpPr>
          <p:nvPr>
            <p:ph type="sldNum" sz="quarter" idx="12"/>
          </p:nvPr>
        </p:nvSpPr>
        <p:spPr/>
        <p:txBody>
          <a:bodyPr/>
          <a:lstStyle/>
          <a:p>
            <a:fld id="{5A33CB2A-1702-4C1D-9CC4-8D472D39F19E}" type="slidenum">
              <a:rPr lang="en-US" smtClean="0"/>
              <a:t>57</a:t>
            </a:fld>
            <a:endParaRPr lang="en-US"/>
          </a:p>
        </p:txBody>
      </p:sp>
      <p:sp>
        <p:nvSpPr>
          <p:cNvPr id="2" name="Ribbon: Tilted Up 1">
            <a:extLst>
              <a:ext uri="{FF2B5EF4-FFF2-40B4-BE49-F238E27FC236}">
                <a16:creationId xmlns:a16="http://schemas.microsoft.com/office/drawing/2014/main" id="{4E55F6AD-088B-26FC-8417-E2105A538084}"/>
              </a:ext>
            </a:extLst>
          </p:cNvPr>
          <p:cNvSpPr/>
          <p:nvPr/>
        </p:nvSpPr>
        <p:spPr>
          <a:xfrm>
            <a:off x="12446548" y="2430732"/>
            <a:ext cx="2224890" cy="605971"/>
          </a:xfrm>
          <a:prstGeom prst="ribbon2">
            <a:avLst>
              <a:gd name="adj1" fmla="val 16667"/>
              <a:gd name="adj2" fmla="val 69858"/>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solidFill>
                  <a:sysClr val="windowText" lastClr="000000"/>
                </a:solidFill>
              </a:rPr>
              <a:t>Gastvortrag</a:t>
            </a:r>
            <a:endParaRPr lang="de-CH" dirty="0">
              <a:solidFill>
                <a:sysClr val="windowText" lastClr="000000"/>
              </a:solidFill>
            </a:endParaRPr>
          </a:p>
        </p:txBody>
      </p:sp>
      <p:sp>
        <p:nvSpPr>
          <p:cNvPr id="4" name="Ribbon: Tilted Up 3">
            <a:extLst>
              <a:ext uri="{FF2B5EF4-FFF2-40B4-BE49-F238E27FC236}">
                <a16:creationId xmlns:a16="http://schemas.microsoft.com/office/drawing/2014/main" id="{8632EC4F-A867-9AD0-E804-6E9BE978A80F}"/>
              </a:ext>
            </a:extLst>
          </p:cNvPr>
          <p:cNvSpPr/>
          <p:nvPr/>
        </p:nvSpPr>
        <p:spPr>
          <a:xfrm>
            <a:off x="12358749" y="3518312"/>
            <a:ext cx="2224890" cy="605971"/>
          </a:xfrm>
          <a:prstGeom prst="ribbon2">
            <a:avLst>
              <a:gd name="adj1" fmla="val 16667"/>
              <a:gd name="adj2" fmla="val 69858"/>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solidFill>
                  <a:sysClr val="windowText" lastClr="000000"/>
                </a:solidFill>
              </a:rPr>
              <a:t>Wunschthema</a:t>
            </a:r>
            <a:endParaRPr lang="de-CH" dirty="0">
              <a:solidFill>
                <a:sysClr val="windowText" lastClr="000000"/>
              </a:solidFill>
            </a:endParaRPr>
          </a:p>
        </p:txBody>
      </p:sp>
      <p:cxnSp>
        <p:nvCxnSpPr>
          <p:cNvPr id="10" name="Straight Connector 9">
            <a:extLst>
              <a:ext uri="{FF2B5EF4-FFF2-40B4-BE49-F238E27FC236}">
                <a16:creationId xmlns:a16="http://schemas.microsoft.com/office/drawing/2014/main" id="{998D2C37-DD93-AF6A-7E97-C55F0615D2F6}"/>
              </a:ext>
            </a:extLst>
          </p:cNvPr>
          <p:cNvCxnSpPr/>
          <p:nvPr/>
        </p:nvCxnSpPr>
        <p:spPr>
          <a:xfrm>
            <a:off x="213094" y="6926580"/>
            <a:ext cx="1130039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Ribbon: Tilted Up 10">
            <a:extLst>
              <a:ext uri="{FF2B5EF4-FFF2-40B4-BE49-F238E27FC236}">
                <a16:creationId xmlns:a16="http://schemas.microsoft.com/office/drawing/2014/main" id="{01871422-002F-78DC-E19B-36CF89791F3D}"/>
              </a:ext>
            </a:extLst>
          </p:cNvPr>
          <p:cNvSpPr/>
          <p:nvPr/>
        </p:nvSpPr>
        <p:spPr>
          <a:xfrm>
            <a:off x="12446548" y="4702322"/>
            <a:ext cx="2224890" cy="605971"/>
          </a:xfrm>
          <a:prstGeom prst="ribbon2">
            <a:avLst>
              <a:gd name="adj1" fmla="val 16667"/>
              <a:gd name="adj2" fmla="val 69858"/>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solidFill>
                  <a:sysClr val="windowText" lastClr="000000"/>
                </a:solidFill>
              </a:rPr>
              <a:t>Wunschthema</a:t>
            </a:r>
            <a:endParaRPr lang="de-CH" dirty="0">
              <a:solidFill>
                <a:sysClr val="windowText" lastClr="000000"/>
              </a:solidFill>
            </a:endParaRPr>
          </a:p>
        </p:txBody>
      </p:sp>
      <p:pic>
        <p:nvPicPr>
          <p:cNvPr id="8" name="Picture 7" descr="A close-up of a sign&#10;&#10;AI-generated content may be incorrect.">
            <a:extLst>
              <a:ext uri="{FF2B5EF4-FFF2-40B4-BE49-F238E27FC236}">
                <a16:creationId xmlns:a16="http://schemas.microsoft.com/office/drawing/2014/main" id="{38E543C4-C95B-4651-BFE1-95E3D12117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1958" y="0"/>
            <a:ext cx="6755606" cy="1410891"/>
          </a:xfrm>
          <a:prstGeom prst="rect">
            <a:avLst/>
          </a:prstGeom>
        </p:spPr>
      </p:pic>
      <p:sp>
        <p:nvSpPr>
          <p:cNvPr id="3" name="Rectangle 2">
            <a:extLst>
              <a:ext uri="{FF2B5EF4-FFF2-40B4-BE49-F238E27FC236}">
                <a16:creationId xmlns:a16="http://schemas.microsoft.com/office/drawing/2014/main" id="{0675B6E0-BB93-7535-916A-CACE43E72D16}"/>
              </a:ext>
            </a:extLst>
          </p:cNvPr>
          <p:cNvSpPr/>
          <p:nvPr/>
        </p:nvSpPr>
        <p:spPr>
          <a:xfrm>
            <a:off x="6818638" y="2930925"/>
            <a:ext cx="3663656" cy="1289849"/>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CH" dirty="0"/>
              <a:t>Bonus-Thema</a:t>
            </a:r>
          </a:p>
          <a:p>
            <a:pPr algn="ctr"/>
            <a:endParaRPr lang="de-CH" dirty="0"/>
          </a:p>
          <a:p>
            <a:pPr algn="ctr"/>
            <a:r>
              <a:rPr lang="de-CH" dirty="0"/>
              <a:t>&lt;&lt;&lt; Trage Deinen Wunsch ins Feedback-Formular ein&gt;&gt;&gt;</a:t>
            </a:r>
          </a:p>
        </p:txBody>
      </p:sp>
    </p:spTree>
    <p:extLst>
      <p:ext uri="{BB962C8B-B14F-4D97-AF65-F5344CB8AC3E}">
        <p14:creationId xmlns:p14="http://schemas.microsoft.com/office/powerpoint/2010/main" val="25249635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ADBCC-5400-474C-3F4A-2D01408E5AA5}"/>
              </a:ext>
            </a:extLst>
          </p:cNvPr>
          <p:cNvSpPr>
            <a:spLocks noGrp="1"/>
          </p:cNvSpPr>
          <p:nvPr>
            <p:ph type="title"/>
          </p:nvPr>
        </p:nvSpPr>
        <p:spPr/>
        <p:txBody>
          <a:bodyPr/>
          <a:lstStyle/>
          <a:p>
            <a:r>
              <a:rPr lang="de-CH" dirty="0"/>
              <a:t>Feedback und Ideen</a:t>
            </a:r>
          </a:p>
        </p:txBody>
      </p:sp>
      <p:sp>
        <p:nvSpPr>
          <p:cNvPr id="3" name="Content Placeholder 2">
            <a:extLst>
              <a:ext uri="{FF2B5EF4-FFF2-40B4-BE49-F238E27FC236}">
                <a16:creationId xmlns:a16="http://schemas.microsoft.com/office/drawing/2014/main" id="{24A8B1C0-570F-2354-D6E8-DDA7731B00ED}"/>
              </a:ext>
            </a:extLst>
          </p:cNvPr>
          <p:cNvSpPr>
            <a:spLocks noGrp="1"/>
          </p:cNvSpPr>
          <p:nvPr>
            <p:ph idx="1"/>
          </p:nvPr>
        </p:nvSpPr>
        <p:spPr>
          <a:xfrm>
            <a:off x="516098" y="1093305"/>
            <a:ext cx="5218275" cy="3933312"/>
          </a:xfrm>
        </p:spPr>
        <p:txBody>
          <a:bodyPr/>
          <a:lstStyle/>
          <a:p>
            <a:r>
              <a:rPr lang="de-CH" dirty="0"/>
              <a:t>Wer uns Feedback geben möchte oder Ideen für Vorträge hat oder gerne etwas über ein Thema hören möchte, schickt bitte eine eMail an:</a:t>
            </a:r>
          </a:p>
          <a:p>
            <a:endParaRPr lang="de-CH" dirty="0"/>
          </a:p>
          <a:p>
            <a:r>
              <a:rPr lang="de-CH" dirty="0"/>
              <a:t>	</a:t>
            </a:r>
            <a:r>
              <a:rPr lang="de-CH" dirty="0">
                <a:hlinkClick r:id="rId2"/>
              </a:rPr>
              <a:t>michael@denzlein.ch</a:t>
            </a:r>
            <a:endParaRPr lang="de-CH" dirty="0"/>
          </a:p>
          <a:p>
            <a:endParaRPr lang="de-CH" dirty="0"/>
          </a:p>
          <a:p>
            <a:r>
              <a:rPr lang="de-CH" dirty="0"/>
              <a:t>Ein Feedback ist nur einen eMail-Klick entfernt.</a:t>
            </a:r>
          </a:p>
          <a:p>
            <a:endParaRPr lang="de-CH" dirty="0"/>
          </a:p>
          <a:p>
            <a:r>
              <a:rPr lang="de-CH" dirty="0"/>
              <a:t>Und der Einwurf ist kostenlos! 😉</a:t>
            </a:r>
          </a:p>
        </p:txBody>
      </p:sp>
      <p:sp>
        <p:nvSpPr>
          <p:cNvPr id="4" name="Slide Number Placeholder 3">
            <a:extLst>
              <a:ext uri="{FF2B5EF4-FFF2-40B4-BE49-F238E27FC236}">
                <a16:creationId xmlns:a16="http://schemas.microsoft.com/office/drawing/2014/main" id="{CED9D144-41A6-C2DA-A506-2FD9D9078748}"/>
              </a:ext>
            </a:extLst>
          </p:cNvPr>
          <p:cNvSpPr>
            <a:spLocks noGrp="1"/>
          </p:cNvSpPr>
          <p:nvPr>
            <p:ph type="sldNum" sz="quarter" idx="12"/>
          </p:nvPr>
        </p:nvSpPr>
        <p:spPr/>
        <p:txBody>
          <a:bodyPr/>
          <a:lstStyle/>
          <a:p>
            <a:fld id="{5A33CB2A-1702-4C1D-9CC4-8D472D39F19E}" type="slidenum">
              <a:rPr lang="en-US" smtClean="0"/>
              <a:t>58</a:t>
            </a:fld>
            <a:endParaRPr lang="en-US"/>
          </a:p>
        </p:txBody>
      </p:sp>
      <p:pic>
        <p:nvPicPr>
          <p:cNvPr id="8" name="Picture 7" descr="E-mail concept. modern laptop and envelope on a white background | Premium  Photo">
            <a:extLst>
              <a:ext uri="{FF2B5EF4-FFF2-40B4-BE49-F238E27FC236}">
                <a16:creationId xmlns:a16="http://schemas.microsoft.com/office/drawing/2014/main" id="{2B914CA4-35AE-F5DB-1AD2-5E5D9C60DC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flipH="1">
            <a:off x="5548561" y="1093305"/>
            <a:ext cx="6078581" cy="4747648"/>
          </a:xfrm>
          <a:prstGeom prst="rect">
            <a:avLst/>
          </a:prstGeom>
        </p:spPr>
      </p:pic>
    </p:spTree>
    <p:extLst>
      <p:ext uri="{BB962C8B-B14F-4D97-AF65-F5344CB8AC3E}">
        <p14:creationId xmlns:p14="http://schemas.microsoft.com/office/powerpoint/2010/main" val="22224093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390A122-EE01-A02D-5849-64D37830B04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43CC1D4-75D1-AA62-7E26-2E048BBE0DA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rot="20456997">
            <a:off x="945044" y="1568847"/>
            <a:ext cx="3206143" cy="4519953"/>
          </a:xfrm>
          <a:prstGeom prst="rect">
            <a:avLst/>
          </a:prstGeom>
          <a:ln w="6350">
            <a:solidFill>
              <a:schemeClr val="tx1"/>
            </a:solidFill>
          </a:ln>
          <a:effectLst>
            <a:outerShdw blurRad="292100" dist="139700" dir="2700000" algn="tl" rotWithShape="0">
              <a:srgbClr val="333333">
                <a:alpha val="65000"/>
              </a:srgbClr>
            </a:outerShdw>
          </a:effectLst>
        </p:spPr>
      </p:pic>
      <p:pic>
        <p:nvPicPr>
          <p:cNvPr id="7" name="Content Placeholder 6" descr="A person with a mustache and a mustache&#10;&#10;AI-generated content may be incorrect.">
            <a:extLst>
              <a:ext uri="{FF2B5EF4-FFF2-40B4-BE49-F238E27FC236}">
                <a16:creationId xmlns:a16="http://schemas.microsoft.com/office/drawing/2014/main" id="{C8A9974A-3BFE-C284-7BFE-C29FC94287C3}"/>
              </a:ext>
            </a:extLst>
          </p:cNvPr>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7794496" y="369737"/>
            <a:ext cx="2433538" cy="3452762"/>
          </a:xfrm>
        </p:spPr>
      </p:pic>
      <p:sp>
        <p:nvSpPr>
          <p:cNvPr id="3" name="Text Placeholder 2">
            <a:extLst>
              <a:ext uri="{FF2B5EF4-FFF2-40B4-BE49-F238E27FC236}">
                <a16:creationId xmlns:a16="http://schemas.microsoft.com/office/drawing/2014/main" id="{6850D0D9-6DBB-29A5-7C91-AB5A3EA00AAC}"/>
              </a:ext>
            </a:extLst>
          </p:cNvPr>
          <p:cNvSpPr>
            <a:spLocks noGrp="1"/>
          </p:cNvSpPr>
          <p:nvPr>
            <p:ph type="body" sz="half" idx="2"/>
          </p:nvPr>
        </p:nvSpPr>
        <p:spPr>
          <a:xfrm>
            <a:off x="5851935" y="1162370"/>
            <a:ext cx="2610578" cy="1175677"/>
          </a:xfrm>
        </p:spPr>
        <p:txBody>
          <a:bodyPr>
            <a:noAutofit/>
          </a:bodyPr>
          <a:lstStyle/>
          <a:p>
            <a:r>
              <a:rPr lang="en-US" sz="2400" dirty="0" err="1"/>
              <a:t>Einwurf</a:t>
            </a:r>
            <a:r>
              <a:rPr lang="en-US" sz="2400" dirty="0"/>
              <a:t> in die Box </a:t>
            </a:r>
            <a:r>
              <a:rPr lang="en-US" sz="2400" dirty="0" err="1"/>
              <a:t>beim</a:t>
            </a:r>
            <a:r>
              <a:rPr lang="en-US" sz="2400" dirty="0"/>
              <a:t> ‘Butler’</a:t>
            </a:r>
            <a:endParaRPr lang="de-CH" sz="2400" dirty="0"/>
          </a:p>
        </p:txBody>
      </p:sp>
      <p:sp>
        <p:nvSpPr>
          <p:cNvPr id="4" name="Title 3">
            <a:extLst>
              <a:ext uri="{FF2B5EF4-FFF2-40B4-BE49-F238E27FC236}">
                <a16:creationId xmlns:a16="http://schemas.microsoft.com/office/drawing/2014/main" id="{0CE8081C-EEFE-05F6-A69A-C8867E6B87DF}"/>
              </a:ext>
            </a:extLst>
          </p:cNvPr>
          <p:cNvSpPr>
            <a:spLocks noGrp="1"/>
          </p:cNvSpPr>
          <p:nvPr>
            <p:ph type="title"/>
          </p:nvPr>
        </p:nvSpPr>
        <p:spPr/>
        <p:txBody>
          <a:bodyPr/>
          <a:lstStyle/>
          <a:p>
            <a:r>
              <a:rPr lang="en-US" dirty="0"/>
              <a:t>Wenn Du </a:t>
            </a:r>
            <a:r>
              <a:rPr lang="en-US" dirty="0" err="1"/>
              <a:t>uns</a:t>
            </a:r>
            <a:r>
              <a:rPr lang="en-US" dirty="0"/>
              <a:t> </a:t>
            </a:r>
            <a:r>
              <a:rPr lang="en-US" dirty="0" err="1"/>
              <a:t>mehr</a:t>
            </a:r>
            <a:r>
              <a:rPr lang="en-US" dirty="0"/>
              <a:t> </a:t>
            </a:r>
            <a:r>
              <a:rPr lang="en-US" dirty="0" err="1"/>
              <a:t>sagen</a:t>
            </a:r>
            <a:r>
              <a:rPr lang="en-US" dirty="0"/>
              <a:t> </a:t>
            </a:r>
            <a:r>
              <a:rPr lang="en-US" dirty="0" err="1"/>
              <a:t>willst</a:t>
            </a:r>
            <a:endParaRPr lang="de-CH" dirty="0"/>
          </a:p>
        </p:txBody>
      </p:sp>
      <p:sp>
        <p:nvSpPr>
          <p:cNvPr id="5" name="Slide Number Placeholder 4">
            <a:extLst>
              <a:ext uri="{FF2B5EF4-FFF2-40B4-BE49-F238E27FC236}">
                <a16:creationId xmlns:a16="http://schemas.microsoft.com/office/drawing/2014/main" id="{3FBC5EC3-BCEF-EF70-E948-562EE74A0EFB}"/>
              </a:ext>
            </a:extLst>
          </p:cNvPr>
          <p:cNvSpPr>
            <a:spLocks noGrp="1"/>
          </p:cNvSpPr>
          <p:nvPr>
            <p:ph type="sldNum" sz="quarter" idx="12"/>
          </p:nvPr>
        </p:nvSpPr>
        <p:spPr/>
        <p:txBody>
          <a:bodyPr/>
          <a:lstStyle/>
          <a:p>
            <a:fld id="{5A33CB2A-1702-4C1D-9CC4-8D472D39F19E}" type="slidenum">
              <a:rPr lang="en-US" smtClean="0"/>
              <a:t>59</a:t>
            </a:fld>
            <a:endParaRPr lang="en-US"/>
          </a:p>
        </p:txBody>
      </p:sp>
      <p:pic>
        <p:nvPicPr>
          <p:cNvPr id="11" name="Picture 10" descr="A close-up of a pencil&#10;&#10;AI-generated content may be incorrect.">
            <a:extLst>
              <a:ext uri="{FF2B5EF4-FFF2-40B4-BE49-F238E27FC236}">
                <a16:creationId xmlns:a16="http://schemas.microsoft.com/office/drawing/2014/main" id="{7C4D4243-DB97-A4DE-BAF0-7A3054F09063}"/>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60716" y="990778"/>
            <a:ext cx="3175000" cy="3175000"/>
          </a:xfrm>
          <a:prstGeom prst="rect">
            <a:avLst/>
          </a:prstGeom>
        </p:spPr>
      </p:pic>
      <p:sp>
        <p:nvSpPr>
          <p:cNvPr id="12" name="Text Placeholder 2">
            <a:extLst>
              <a:ext uri="{FF2B5EF4-FFF2-40B4-BE49-F238E27FC236}">
                <a16:creationId xmlns:a16="http://schemas.microsoft.com/office/drawing/2014/main" id="{B4BC7692-0DBD-9E98-A728-3360D77BB911}"/>
              </a:ext>
            </a:extLst>
          </p:cNvPr>
          <p:cNvSpPr txBox="1">
            <a:spLocks/>
          </p:cNvSpPr>
          <p:nvPr/>
        </p:nvSpPr>
        <p:spPr>
          <a:xfrm>
            <a:off x="6855278" y="4102860"/>
            <a:ext cx="4311973" cy="986726"/>
          </a:xfrm>
          <a:prstGeom prst="rect">
            <a:avLst/>
          </a:prstGeom>
        </p:spPr>
        <p:txBody>
          <a:bodyPr vert="horz" lIns="91440" tIns="45720" rIns="91440" bIns="45720" rtlCol="0">
            <a:noAutofit/>
          </a:bodyPr>
          <a:lstStyle>
            <a:lvl1pPr marL="0" indent="0" algn="l" defTabSz="914400" rtl="0" eaLnBrk="1" latinLnBrk="0" hangingPunct="1">
              <a:lnSpc>
                <a:spcPct val="12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Neue Haas Grotesk Text Pro" panose="020B05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Neue Haas Grotesk Text Pro" panose="020B05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en-US" sz="2400" dirty="0"/>
              <a:t>Auch die  </a:t>
            </a:r>
            <a:r>
              <a:rPr lang="en-US" sz="2400" dirty="0" err="1"/>
              <a:t>Namensschilder</a:t>
            </a:r>
            <a:r>
              <a:rPr lang="en-US" sz="2400" dirty="0"/>
              <a:t> bitte in die Box </a:t>
            </a:r>
            <a:r>
              <a:rPr lang="en-US" sz="2400" dirty="0" err="1"/>
              <a:t>zurücklegen</a:t>
            </a:r>
            <a:r>
              <a:rPr lang="en-US" sz="2400" dirty="0"/>
              <a:t>!</a:t>
            </a:r>
            <a:endParaRPr lang="de-CH" sz="2400" dirty="0"/>
          </a:p>
        </p:txBody>
      </p:sp>
      <p:pic>
        <p:nvPicPr>
          <p:cNvPr id="14" name="Picture 13" descr="A close-up of a name tag&#10;&#10;AI-generated content may be incorrect.">
            <a:extLst>
              <a:ext uri="{FF2B5EF4-FFF2-40B4-BE49-F238E27FC236}">
                <a16:creationId xmlns:a16="http://schemas.microsoft.com/office/drawing/2014/main" id="{9DA088CA-4562-76BD-7C94-73774418BBD9}"/>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p:blipFill>
        <p:spPr>
          <a:xfrm>
            <a:off x="7346367" y="5089586"/>
            <a:ext cx="3329796" cy="1619699"/>
          </a:xfrm>
          <a:prstGeom prst="rect">
            <a:avLst/>
          </a:prstGeom>
        </p:spPr>
      </p:pic>
    </p:spTree>
    <p:extLst>
      <p:ext uri="{BB962C8B-B14F-4D97-AF65-F5344CB8AC3E}">
        <p14:creationId xmlns:p14="http://schemas.microsoft.com/office/powerpoint/2010/main" val="1698104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0138B-532E-4888-2090-A62A9CD8503E}"/>
              </a:ext>
            </a:extLst>
          </p:cNvPr>
          <p:cNvSpPr>
            <a:spLocks noGrp="1"/>
          </p:cNvSpPr>
          <p:nvPr>
            <p:ph type="title"/>
          </p:nvPr>
        </p:nvSpPr>
        <p:spPr/>
        <p:txBody>
          <a:bodyPr/>
          <a:lstStyle/>
          <a:p>
            <a:r>
              <a:rPr lang="de-CH" dirty="0"/>
              <a:t>Hintergrund: Warum ist Cäsar die Zielscheibe?</a:t>
            </a:r>
          </a:p>
        </p:txBody>
      </p:sp>
      <p:sp>
        <p:nvSpPr>
          <p:cNvPr id="3" name="Content Placeholder 2">
            <a:extLst>
              <a:ext uri="{FF2B5EF4-FFF2-40B4-BE49-F238E27FC236}">
                <a16:creationId xmlns:a16="http://schemas.microsoft.com/office/drawing/2014/main" id="{0D79276A-7E11-FD2C-A123-19FF3AA0BEEE}"/>
              </a:ext>
            </a:extLst>
          </p:cNvPr>
          <p:cNvSpPr>
            <a:spLocks noGrp="1"/>
          </p:cNvSpPr>
          <p:nvPr>
            <p:ph idx="1"/>
          </p:nvPr>
        </p:nvSpPr>
        <p:spPr>
          <a:xfrm>
            <a:off x="516099" y="1093305"/>
            <a:ext cx="7991962" cy="5220684"/>
          </a:xfrm>
        </p:spPr>
        <p:txBody>
          <a:bodyPr/>
          <a:lstStyle/>
          <a:p>
            <a:pPr>
              <a:spcBef>
                <a:spcPts val="600"/>
              </a:spcBef>
            </a:pPr>
            <a:r>
              <a:rPr lang="de-CH" dirty="0"/>
              <a:t>Seit der Eroberung Galliens (ca. 10 Jahre zuvor) bewegte sich Cäsar in einer verfassungsrechtlichen Grauzone, eigenmächtig und ohne Senatsauftrag.</a:t>
            </a:r>
          </a:p>
          <a:p>
            <a:pPr>
              <a:spcBef>
                <a:spcPts val="600"/>
              </a:spcBef>
            </a:pPr>
            <a:r>
              <a:rPr lang="de-CH" dirty="0"/>
              <a:t>Nach dem Bürgerkrieg (49–46 v. Chr.) wurde er faktisch Alleinherrscher, ab Herbst 46 v. Chr. formell Diktator auf zehn Jahre – ein Amt, das eigentlich nur für sechs Monate in Notzeiten vorgesehen war.</a:t>
            </a:r>
          </a:p>
          <a:p>
            <a:pPr>
              <a:spcBef>
                <a:spcPts val="600"/>
              </a:spcBef>
            </a:pPr>
            <a:r>
              <a:rPr lang="de-CH" dirty="0"/>
              <a:t>Er erhielt beispiellose Ehren: Titel "Imperator" und "Pater </a:t>
            </a:r>
            <a:r>
              <a:rPr lang="de-CH" dirty="0" err="1"/>
              <a:t>patriae</a:t>
            </a:r>
            <a:r>
              <a:rPr lang="de-CH" dirty="0"/>
              <a:t>", Konsulat auf zehn Jahre, goldener Kranz, goldener Stuhl, eigener Feiertag.</a:t>
            </a:r>
          </a:p>
          <a:p>
            <a:pPr>
              <a:spcBef>
                <a:spcPts val="600"/>
              </a:spcBef>
            </a:pPr>
            <a:r>
              <a:rPr lang="de-CH" dirty="0"/>
              <a:t>Die Republik wurde zur Farce, blieb aber formal "legal", da der Senat alles absegnete.</a:t>
            </a:r>
          </a:p>
          <a:p>
            <a:pPr>
              <a:spcBef>
                <a:spcPts val="600"/>
              </a:spcBef>
            </a:pPr>
            <a:r>
              <a:rPr lang="de-CH" dirty="0"/>
              <a:t>Zunehmend gab es Andeutungen königlicher Ehren: Anrede als "Rex", die Krönungsszene mit Marcus Antonius im Februar 44 v. Chr. (von Cäsar öffentlich abgelehnt, aber verdächtig).</a:t>
            </a:r>
          </a:p>
          <a:p>
            <a:pPr>
              <a:spcBef>
                <a:spcPts val="600"/>
              </a:spcBef>
            </a:pPr>
            <a:r>
              <a:rPr lang="de-CH" dirty="0"/>
              <a:t>Als er sich kurz darauf zum "</a:t>
            </a:r>
            <a:r>
              <a:rPr lang="de-CH" dirty="0" err="1"/>
              <a:t>Dictator</a:t>
            </a:r>
            <a:r>
              <a:rPr lang="de-CH" dirty="0"/>
              <a:t> </a:t>
            </a:r>
            <a:r>
              <a:rPr lang="de-CH" dirty="0" err="1"/>
              <a:t>perpetuo</a:t>
            </a:r>
            <a:r>
              <a:rPr lang="de-CH" dirty="0"/>
              <a:t>" (Diktator auf Lebenszeit) ernennen ließ, war klar: Er plante keine Rückkehr zur Republik.</a:t>
            </a:r>
          </a:p>
        </p:txBody>
      </p:sp>
      <p:sp>
        <p:nvSpPr>
          <p:cNvPr id="4" name="Slide Number Placeholder 3">
            <a:extLst>
              <a:ext uri="{FF2B5EF4-FFF2-40B4-BE49-F238E27FC236}">
                <a16:creationId xmlns:a16="http://schemas.microsoft.com/office/drawing/2014/main" id="{3E42D96A-B2B2-AFB8-18F2-7105F7470312}"/>
              </a:ext>
            </a:extLst>
          </p:cNvPr>
          <p:cNvSpPr>
            <a:spLocks noGrp="1"/>
          </p:cNvSpPr>
          <p:nvPr>
            <p:ph type="sldNum" sz="quarter" idx="12"/>
          </p:nvPr>
        </p:nvSpPr>
        <p:spPr/>
        <p:txBody>
          <a:bodyPr/>
          <a:lstStyle/>
          <a:p>
            <a:fld id="{5A33CB2A-1702-4C1D-9CC4-8D472D39F19E}" type="slidenum">
              <a:rPr lang="en-US" smtClean="0"/>
              <a:t>6</a:t>
            </a:fld>
            <a:endParaRPr lang="en-US"/>
          </a:p>
        </p:txBody>
      </p:sp>
      <p:pic>
        <p:nvPicPr>
          <p:cNvPr id="7" name="Picture 6" descr="Gaius Julius Caesar – Kleines römisches Lexikon">
            <a:extLst>
              <a:ext uri="{FF2B5EF4-FFF2-40B4-BE49-F238E27FC236}">
                <a16:creationId xmlns:a16="http://schemas.microsoft.com/office/drawing/2014/main" id="{A7E10C3D-7625-1D29-7654-4DFD328C1D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8061" y="1371601"/>
            <a:ext cx="3242030" cy="4877347"/>
          </a:xfrm>
          <a:prstGeom prst="rect">
            <a:avLst/>
          </a:prstGeom>
        </p:spPr>
      </p:pic>
      <p:pic>
        <p:nvPicPr>
          <p:cNvPr id="14" name="Picture 13" descr="Zielscheibe Vektoren – Kostenlose hochqualitative Vektoren herunterladen |  Magnific (ehemals Freepik)">
            <a:extLst>
              <a:ext uri="{FF2B5EF4-FFF2-40B4-BE49-F238E27FC236}">
                <a16:creationId xmlns:a16="http://schemas.microsoft.com/office/drawing/2014/main" id="{E335757F-2B30-347C-486B-B93312D1B10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952033" y="1624692"/>
            <a:ext cx="2494295" cy="2494295"/>
          </a:xfrm>
          <a:prstGeom prst="rect">
            <a:avLst/>
          </a:prstGeom>
        </p:spPr>
      </p:pic>
    </p:spTree>
    <p:extLst>
      <p:ext uri="{BB962C8B-B14F-4D97-AF65-F5344CB8AC3E}">
        <p14:creationId xmlns:p14="http://schemas.microsoft.com/office/powerpoint/2010/main" val="321645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5AE8F-9D35-7739-116F-C1EA5BDACF8C}"/>
              </a:ext>
            </a:extLst>
          </p:cNvPr>
          <p:cNvSpPr>
            <a:spLocks noGrp="1"/>
          </p:cNvSpPr>
          <p:nvPr>
            <p:ph type="title"/>
          </p:nvPr>
        </p:nvSpPr>
        <p:spPr/>
        <p:txBody>
          <a:bodyPr/>
          <a:lstStyle/>
          <a:p>
            <a:r>
              <a:rPr lang="de-CH" dirty="0"/>
              <a:t>Die Verschwörer</a:t>
            </a:r>
          </a:p>
        </p:txBody>
      </p:sp>
      <p:sp>
        <p:nvSpPr>
          <p:cNvPr id="3" name="Content Placeholder 2">
            <a:extLst>
              <a:ext uri="{FF2B5EF4-FFF2-40B4-BE49-F238E27FC236}">
                <a16:creationId xmlns:a16="http://schemas.microsoft.com/office/drawing/2014/main" id="{E98F0473-EDE6-43DE-D40A-B2556323A298}"/>
              </a:ext>
            </a:extLst>
          </p:cNvPr>
          <p:cNvSpPr>
            <a:spLocks noGrp="1"/>
          </p:cNvSpPr>
          <p:nvPr>
            <p:ph idx="1"/>
          </p:nvPr>
        </p:nvSpPr>
        <p:spPr>
          <a:xfrm>
            <a:off x="516098" y="1093305"/>
            <a:ext cx="5898592" cy="5220684"/>
          </a:xfrm>
        </p:spPr>
        <p:txBody>
          <a:bodyPr/>
          <a:lstStyle/>
          <a:p>
            <a:r>
              <a:rPr lang="de-CH" dirty="0"/>
              <a:t>Etwa 60 Personen, angeführt von Cassius und Brutus (beide einst Pompeius-Anhänger, von Cäsar begnadigt).</a:t>
            </a:r>
          </a:p>
          <a:p>
            <a:r>
              <a:rPr lang="de-CH" dirty="0"/>
              <a:t>Eine heterogene Gruppe: alte Aristokraten, ehemalige Bürgerkriegsgegner, aber auch enttäuschte frühere Cäsar-Anhänger.</a:t>
            </a:r>
          </a:p>
          <a:p>
            <a:r>
              <a:rPr lang="de-CH" dirty="0"/>
              <a:t>Einig nur im Ziel, die Alleinherrschaft zu beseitigen – ohne klaren Plan für danach.</a:t>
            </a:r>
          </a:p>
          <a:p>
            <a:r>
              <a:rPr lang="de-CH" dirty="0"/>
              <a:t>Cicero kommentierte später, sie hätten "mit dem Mut von Männern und dem Verstand von Kindern" gehandelt.</a:t>
            </a:r>
          </a:p>
          <a:p>
            <a:r>
              <a:rPr lang="de-CH" dirty="0"/>
              <a:t>Sie unterschätzten, wie sehr der Staat von Cäsar persönlich abhing und wie populär er beim einfachen Volk war.</a:t>
            </a:r>
          </a:p>
          <a:p>
            <a:endParaRPr lang="de-CH" dirty="0"/>
          </a:p>
        </p:txBody>
      </p:sp>
      <p:sp>
        <p:nvSpPr>
          <p:cNvPr id="4" name="Slide Number Placeholder 3">
            <a:extLst>
              <a:ext uri="{FF2B5EF4-FFF2-40B4-BE49-F238E27FC236}">
                <a16:creationId xmlns:a16="http://schemas.microsoft.com/office/drawing/2014/main" id="{983A5745-877D-8F0E-B07B-4CDBE27CD0EC}"/>
              </a:ext>
            </a:extLst>
          </p:cNvPr>
          <p:cNvSpPr>
            <a:spLocks noGrp="1"/>
          </p:cNvSpPr>
          <p:nvPr>
            <p:ph type="sldNum" sz="quarter" idx="12"/>
          </p:nvPr>
        </p:nvSpPr>
        <p:spPr/>
        <p:txBody>
          <a:bodyPr/>
          <a:lstStyle/>
          <a:p>
            <a:fld id="{5A33CB2A-1702-4C1D-9CC4-8D472D39F19E}" type="slidenum">
              <a:rPr lang="en-US" smtClean="0"/>
              <a:t>7</a:t>
            </a:fld>
            <a:endParaRPr lang="en-US"/>
          </a:p>
        </p:txBody>
      </p:sp>
      <p:pic>
        <p:nvPicPr>
          <p:cNvPr id="6" name="Picture 5" descr="Marcus Junius Brutus | Biography, Julius Caesar, Death, &amp; Facts | Britannica">
            <a:extLst>
              <a:ext uri="{FF2B5EF4-FFF2-40B4-BE49-F238E27FC236}">
                <a16:creationId xmlns:a16="http://schemas.microsoft.com/office/drawing/2014/main" id="{D74CBE88-E05C-EA36-E230-5A402F8C20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8971" y="1395520"/>
            <a:ext cx="3095329" cy="3715323"/>
          </a:xfrm>
          <a:prstGeom prst="rect">
            <a:avLst/>
          </a:prstGeom>
        </p:spPr>
      </p:pic>
      <p:pic>
        <p:nvPicPr>
          <p:cNvPr id="5" name="Picture 4" descr="Gaius Cassius Longinus - Wikipedia">
            <a:extLst>
              <a:ext uri="{FF2B5EF4-FFF2-40B4-BE49-F238E27FC236}">
                <a16:creationId xmlns:a16="http://schemas.microsoft.com/office/drawing/2014/main" id="{3E5111F0-0C8F-9DD4-9BEE-A092759EA4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9148" y="369737"/>
            <a:ext cx="2188253" cy="3279382"/>
          </a:xfrm>
          <a:prstGeom prst="rect">
            <a:avLst/>
          </a:prstGeom>
        </p:spPr>
      </p:pic>
      <p:pic>
        <p:nvPicPr>
          <p:cNvPr id="7" name="Picture 6" descr="Cicero | Biography, Philosophy, Writings, Books, Death, &amp; Facts | Britannica">
            <a:extLst>
              <a:ext uri="{FF2B5EF4-FFF2-40B4-BE49-F238E27FC236}">
                <a16:creationId xmlns:a16="http://schemas.microsoft.com/office/drawing/2014/main" id="{E413A516-A72B-CFFF-22C0-691BB1236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0812" y="4003496"/>
            <a:ext cx="1783701" cy="2310493"/>
          </a:xfrm>
          <a:prstGeom prst="rect">
            <a:avLst/>
          </a:prstGeom>
        </p:spPr>
      </p:pic>
    </p:spTree>
    <p:extLst>
      <p:ext uri="{BB962C8B-B14F-4D97-AF65-F5344CB8AC3E}">
        <p14:creationId xmlns:p14="http://schemas.microsoft.com/office/powerpoint/2010/main" val="1398325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FBD70-B038-3B15-DBB9-5FFF414566CE}"/>
              </a:ext>
            </a:extLst>
          </p:cNvPr>
          <p:cNvSpPr>
            <a:spLocks noGrp="1"/>
          </p:cNvSpPr>
          <p:nvPr>
            <p:ph type="title"/>
          </p:nvPr>
        </p:nvSpPr>
        <p:spPr/>
        <p:txBody>
          <a:bodyPr/>
          <a:lstStyle/>
          <a:p>
            <a:r>
              <a:rPr lang="de-CH" dirty="0"/>
              <a:t>Die Vorzeichen</a:t>
            </a:r>
          </a:p>
        </p:txBody>
      </p:sp>
      <p:sp>
        <p:nvSpPr>
          <p:cNvPr id="3" name="Content Placeholder 2">
            <a:extLst>
              <a:ext uri="{FF2B5EF4-FFF2-40B4-BE49-F238E27FC236}">
                <a16:creationId xmlns:a16="http://schemas.microsoft.com/office/drawing/2014/main" id="{5A0DA84B-69DD-6988-D779-DCE64679FBC2}"/>
              </a:ext>
            </a:extLst>
          </p:cNvPr>
          <p:cNvSpPr>
            <a:spLocks noGrp="1"/>
          </p:cNvSpPr>
          <p:nvPr>
            <p:ph idx="1"/>
          </p:nvPr>
        </p:nvSpPr>
        <p:spPr>
          <a:xfrm>
            <a:off x="516098" y="1093305"/>
            <a:ext cx="7558381" cy="5220684"/>
          </a:xfrm>
        </p:spPr>
        <p:txBody>
          <a:bodyPr/>
          <a:lstStyle/>
          <a:p>
            <a:r>
              <a:rPr lang="de-CH" dirty="0"/>
              <a:t>Cäsar erhält mehrere unheilvolle Warnungen:</a:t>
            </a:r>
          </a:p>
          <a:p>
            <a:r>
              <a:rPr lang="de-CH" dirty="0"/>
              <a:t>Ein Seher mahnt ihn, sich vor einer Gefahr in Acht zu nehmen, die sich nicht über die Monatsmitte hinaus hinauszögern lasse.</a:t>
            </a:r>
          </a:p>
          <a:p>
            <a:r>
              <a:rPr lang="de-CH" dirty="0"/>
              <a:t>Auguren beobachten einen Zaunkönig mit Lorbeerzweig, der zum Pompeius-Theater fliegt (wo der Senat tagt) und dort von Raubvögeln zerrissen wird.</a:t>
            </a:r>
          </a:p>
          <a:p>
            <a:r>
              <a:rPr lang="de-CH" dirty="0"/>
              <a:t>Die heiligen Pferde, die Cäsar beim Rubikon-Übertritt dem Flussgott geweiht hatte, verweigern das Fressen – manche behaupten sogar, sie hätten geweint.</a:t>
            </a:r>
          </a:p>
          <a:p>
            <a:r>
              <a:rPr lang="de-CH" dirty="0" err="1"/>
              <a:t>Calpurnia</a:t>
            </a:r>
            <a:r>
              <a:rPr lang="de-CH" dirty="0"/>
              <a:t>, Cäsars Frau, träumt in der Nacht vor dem Attentat, der Hausgiebel stürze ein und ihr Mann werde in ihren Armen erstochen; die Schlafzimmertüren öffnen sich angeblich von selbst.</a:t>
            </a:r>
          </a:p>
          <a:p>
            <a:r>
              <a:rPr lang="de-CH" dirty="0"/>
              <a:t>Cäsar selbst träumt, über den Wolken zu schweben und Jupiter die Hand zu reichen.</a:t>
            </a:r>
          </a:p>
        </p:txBody>
      </p:sp>
      <p:sp>
        <p:nvSpPr>
          <p:cNvPr id="4" name="Slide Number Placeholder 3">
            <a:extLst>
              <a:ext uri="{FF2B5EF4-FFF2-40B4-BE49-F238E27FC236}">
                <a16:creationId xmlns:a16="http://schemas.microsoft.com/office/drawing/2014/main" id="{0795F4AF-AEE1-F9D4-69B2-5736C526CC91}"/>
              </a:ext>
            </a:extLst>
          </p:cNvPr>
          <p:cNvSpPr>
            <a:spLocks noGrp="1"/>
          </p:cNvSpPr>
          <p:nvPr>
            <p:ph type="sldNum" sz="quarter" idx="12"/>
          </p:nvPr>
        </p:nvSpPr>
        <p:spPr/>
        <p:txBody>
          <a:bodyPr/>
          <a:lstStyle/>
          <a:p>
            <a:fld id="{5A33CB2A-1702-4C1D-9CC4-8D472D39F19E}" type="slidenum">
              <a:rPr lang="en-US" smtClean="0"/>
              <a:t>8</a:t>
            </a:fld>
            <a:endParaRPr lang="en-US"/>
          </a:p>
        </p:txBody>
      </p:sp>
      <p:pic>
        <p:nvPicPr>
          <p:cNvPr id="5" name="Picture 4" descr="Die Auguren. Römischer Priesterorden des antiken Roms.">
            <a:extLst>
              <a:ext uri="{FF2B5EF4-FFF2-40B4-BE49-F238E27FC236}">
                <a16:creationId xmlns:a16="http://schemas.microsoft.com/office/drawing/2014/main" id="{D4B7982E-DD74-7EFF-52FC-27BB4BB379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290276" y="285750"/>
            <a:ext cx="2529361" cy="3282043"/>
          </a:xfrm>
          <a:prstGeom prst="rect">
            <a:avLst/>
          </a:prstGeom>
        </p:spPr>
      </p:pic>
      <p:pic>
        <p:nvPicPr>
          <p:cNvPr id="6" name="Picture 5" descr="Calpurnia (wife of Caesar) - Wikipedia">
            <a:extLst>
              <a:ext uri="{FF2B5EF4-FFF2-40B4-BE49-F238E27FC236}">
                <a16:creationId xmlns:a16="http://schemas.microsoft.com/office/drawing/2014/main" id="{9A36AAC5-347C-A842-BC07-1AC4AD9E3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7456" y="3651780"/>
            <a:ext cx="2284259" cy="2783941"/>
          </a:xfrm>
          <a:prstGeom prst="rect">
            <a:avLst/>
          </a:prstGeom>
        </p:spPr>
      </p:pic>
      <p:sp>
        <p:nvSpPr>
          <p:cNvPr id="7" name="Rectangle: Rounded Corners 6">
            <a:extLst>
              <a:ext uri="{FF2B5EF4-FFF2-40B4-BE49-F238E27FC236}">
                <a16:creationId xmlns:a16="http://schemas.microsoft.com/office/drawing/2014/main" id="{640C8A29-D60C-C4B5-C820-24D4BA37730E}"/>
              </a:ext>
            </a:extLst>
          </p:cNvPr>
          <p:cNvSpPr/>
          <p:nvPr/>
        </p:nvSpPr>
        <p:spPr>
          <a:xfrm>
            <a:off x="2269273" y="1750741"/>
            <a:ext cx="5759605" cy="33686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CH" dirty="0"/>
              <a:t>Fun Fact</a:t>
            </a:r>
          </a:p>
          <a:p>
            <a:pPr algn="ctr"/>
            <a:r>
              <a:rPr lang="de-CH" dirty="0"/>
              <a:t>Die heutige Psychologie weiss, dass wir im Nachhinein zeitlich und kausal nicht verbundenen Ereignissen eine narrative Verbindung aufdrücken, d.h. daraus eine zusammenhängende Geschichte machen. </a:t>
            </a:r>
          </a:p>
          <a:p>
            <a:pPr algn="ctr">
              <a:spcBef>
                <a:spcPts val="600"/>
              </a:spcBef>
            </a:pPr>
            <a:r>
              <a:rPr lang="de-CH" dirty="0"/>
              <a:t>Besonders nachdem man bereits von dem Ereignis weiss ist man sensibel für ‘Zeichen’ und bringt diese nachträglich damit in Verbindung.</a:t>
            </a:r>
          </a:p>
          <a:p>
            <a:pPr algn="ctr">
              <a:spcBef>
                <a:spcPts val="600"/>
              </a:spcBef>
              <a:spcAft>
                <a:spcPts val="600"/>
              </a:spcAft>
            </a:pPr>
            <a:r>
              <a:rPr lang="de-CH" dirty="0"/>
              <a:t>Das ist mit Sicherheit auch hier passiert.</a:t>
            </a:r>
          </a:p>
        </p:txBody>
      </p:sp>
    </p:spTree>
    <p:extLst>
      <p:ext uri="{BB962C8B-B14F-4D97-AF65-F5344CB8AC3E}">
        <p14:creationId xmlns:p14="http://schemas.microsoft.com/office/powerpoint/2010/main" val="132470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9BDE-DE80-2F58-F3C8-038D2A8250E9}"/>
              </a:ext>
            </a:extLst>
          </p:cNvPr>
          <p:cNvSpPr>
            <a:spLocks noGrp="1"/>
          </p:cNvSpPr>
          <p:nvPr>
            <p:ph type="title"/>
          </p:nvPr>
        </p:nvSpPr>
        <p:spPr/>
        <p:txBody>
          <a:bodyPr/>
          <a:lstStyle/>
          <a:p>
            <a:r>
              <a:rPr lang="de-CH" dirty="0"/>
              <a:t>Der Mord</a:t>
            </a:r>
          </a:p>
        </p:txBody>
      </p:sp>
      <p:sp>
        <p:nvSpPr>
          <p:cNvPr id="3" name="Content Placeholder 2">
            <a:extLst>
              <a:ext uri="{FF2B5EF4-FFF2-40B4-BE49-F238E27FC236}">
                <a16:creationId xmlns:a16="http://schemas.microsoft.com/office/drawing/2014/main" id="{6CF57FEF-D9B7-82A0-95CE-3C042FAC8932}"/>
              </a:ext>
            </a:extLst>
          </p:cNvPr>
          <p:cNvSpPr>
            <a:spLocks noGrp="1"/>
          </p:cNvSpPr>
          <p:nvPr>
            <p:ph idx="1"/>
          </p:nvPr>
        </p:nvSpPr>
        <p:spPr>
          <a:xfrm>
            <a:off x="516099" y="1093305"/>
            <a:ext cx="8799352" cy="5220684"/>
          </a:xfrm>
        </p:spPr>
        <p:txBody>
          <a:bodyPr/>
          <a:lstStyle/>
          <a:p>
            <a:r>
              <a:rPr lang="de-CH" b="1" dirty="0"/>
              <a:t>Der Morgen des Attentats</a:t>
            </a:r>
          </a:p>
          <a:p>
            <a:r>
              <a:rPr lang="de-CH" dirty="0"/>
              <a:t>Cäsar ist müde und krank und will die Sitzung absagen. Er will in drei Tagen zu einem Feldzug gegen die Parther aufbrechen. </a:t>
            </a:r>
            <a:r>
              <a:rPr lang="de-CH" dirty="0" err="1"/>
              <a:t>Calpurnia</a:t>
            </a:r>
            <a:r>
              <a:rPr lang="de-CH" dirty="0"/>
              <a:t> bestürmt ihn, zu Hause zu bleiben. </a:t>
            </a:r>
          </a:p>
          <a:p>
            <a:r>
              <a:rPr lang="de-CH" dirty="0"/>
              <a:t>Auf dem Weg wird er von Bittstellern aufgehalten; ein Unbekannter steckt ihm sogar ein Schriftstück mit allen Details des geplanten Attentats zu – Cäsar liest es nicht.</a:t>
            </a:r>
          </a:p>
          <a:p>
            <a:r>
              <a:rPr lang="de-CH" b="1" dirty="0"/>
              <a:t>Der Mord selbst</a:t>
            </a:r>
          </a:p>
          <a:p>
            <a:r>
              <a:rPr lang="de-CH" dirty="0"/>
              <a:t>Die Verschwörer umringen Cäsar scheinbar respektvoll. Lucius Tullius Cimber bittet ihn um etwas, wird abgewiesen, während ein zweiter Angreifer ihn von hinten verletzt. Cäsar wehrt sich kurz mit einem Schreibgriffel. Laut Cassius </a:t>
            </a:r>
            <a:r>
              <a:rPr lang="de-CH" dirty="0" err="1"/>
              <a:t>Dio</a:t>
            </a:r>
            <a:r>
              <a:rPr lang="de-CH" dirty="0"/>
              <a:t> verhüllt er sein Haupt und glättet mit der linken Hand seine Toga, um "mit Anstand zu fallen". Er stirbt durch 23 Dolchstiche, ohne einen Laut – nur beim ersten Stich soll er geseufzt haben. </a:t>
            </a:r>
          </a:p>
          <a:p>
            <a:r>
              <a:rPr lang="de-CH" dirty="0"/>
              <a:t>Der berühmte Ausruf "Auch du, mein Sohn?" an Brutus gilt schon bei Sueton als Legende.</a:t>
            </a:r>
          </a:p>
          <a:p>
            <a:endParaRPr lang="de-CH" dirty="0"/>
          </a:p>
        </p:txBody>
      </p:sp>
      <p:sp>
        <p:nvSpPr>
          <p:cNvPr id="4" name="Slide Number Placeholder 3">
            <a:extLst>
              <a:ext uri="{FF2B5EF4-FFF2-40B4-BE49-F238E27FC236}">
                <a16:creationId xmlns:a16="http://schemas.microsoft.com/office/drawing/2014/main" id="{F9B0C667-635B-FE49-8843-E8F2AF967732}"/>
              </a:ext>
            </a:extLst>
          </p:cNvPr>
          <p:cNvSpPr>
            <a:spLocks noGrp="1"/>
          </p:cNvSpPr>
          <p:nvPr>
            <p:ph type="sldNum" sz="quarter" idx="12"/>
          </p:nvPr>
        </p:nvSpPr>
        <p:spPr/>
        <p:txBody>
          <a:bodyPr/>
          <a:lstStyle/>
          <a:p>
            <a:fld id="{5A33CB2A-1702-4C1D-9CC4-8D472D39F19E}" type="slidenum">
              <a:rPr lang="en-US" smtClean="0"/>
              <a:t>9</a:t>
            </a:fld>
            <a:endParaRPr lang="en-US"/>
          </a:p>
        </p:txBody>
      </p:sp>
      <p:pic>
        <p:nvPicPr>
          <p:cNvPr id="5" name="Picture 4" descr="Ein Moment in der Geschichte: Cäsars Ermordung - Terra X Doku">
            <a:extLst>
              <a:ext uri="{FF2B5EF4-FFF2-40B4-BE49-F238E27FC236}">
                <a16:creationId xmlns:a16="http://schemas.microsoft.com/office/drawing/2014/main" id="{C2EF7F12-4CF2-E5A9-B513-7ECA4B8AB5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9389081" y="1646247"/>
            <a:ext cx="2361010" cy="4114800"/>
          </a:xfrm>
          <a:prstGeom prst="rect">
            <a:avLst/>
          </a:prstGeom>
        </p:spPr>
      </p:pic>
    </p:spTree>
    <p:extLst>
      <p:ext uri="{BB962C8B-B14F-4D97-AF65-F5344CB8AC3E}">
        <p14:creationId xmlns:p14="http://schemas.microsoft.com/office/powerpoint/2010/main" val="8745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wellVTI">
  <a:themeElements>
    <a:clrScheme name="AnalogousFromRegularSeedRightStep">
      <a:dk1>
        <a:srgbClr val="000000"/>
      </a:dk1>
      <a:lt1>
        <a:srgbClr val="FFFFFF"/>
      </a:lt1>
      <a:dk2>
        <a:srgbClr val="412724"/>
      </a:dk2>
      <a:lt2>
        <a:srgbClr val="E2E8E4"/>
      </a:lt2>
      <a:accent1>
        <a:srgbClr val="D739AE"/>
      </a:accent1>
      <a:accent2>
        <a:srgbClr val="C5275A"/>
      </a:accent2>
      <a:accent3>
        <a:srgbClr val="D74839"/>
      </a:accent3>
      <a:accent4>
        <a:srgbClr val="C57827"/>
      </a:accent4>
      <a:accent5>
        <a:srgbClr val="B0A72F"/>
      </a:accent5>
      <a:accent6>
        <a:srgbClr val="81B223"/>
      </a:accent6>
      <a:hlink>
        <a:srgbClr val="31944B"/>
      </a:hlink>
      <a:folHlink>
        <a:srgbClr val="7F7F7F"/>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oAutofit/>
      </a:bodyPr>
      <a:lstStyle>
        <a:defPPr algn="l">
          <a:defRPr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SwellVTI" id="{8361A04D-931A-43DC-973B-1B0B1DD5DECC}" vid="{6DDB23E8-D18E-4BDA-98D6-324466149E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9d258917-277f-42cd-a3cd-14c4e9ee58bc}" enabled="1" method="Standard" siteId="{38ae3bcd-9579-4fd4-adda-b42e1495d55a}" contentBits="0" removed="0"/>
</clbl:labelList>
</file>

<file path=docProps/app.xml><?xml version="1.0" encoding="utf-8"?>
<Properties xmlns="http://schemas.openxmlformats.org/officeDocument/2006/extended-properties" xmlns:vt="http://schemas.openxmlformats.org/officeDocument/2006/docPropsVTypes">
  <Template/>
  <TotalTime>0</TotalTime>
  <Words>4232</Words>
  <Application>Microsoft Office PowerPoint</Application>
  <PresentationFormat>Widescreen</PresentationFormat>
  <Paragraphs>442</Paragraphs>
  <Slides>59</Slides>
  <Notes>7</Notes>
  <HiddenSlides>5</HiddenSlides>
  <MMClips>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Aptos</vt:lpstr>
      <vt:lpstr>Arial</vt:lpstr>
      <vt:lpstr>Fave Script Bold Pro</vt:lpstr>
      <vt:lpstr>Neue Haas Grotesk Text Pro</vt:lpstr>
      <vt:lpstr>Wingdings</vt:lpstr>
      <vt:lpstr>SwellVTI</vt:lpstr>
      <vt:lpstr>PowerPoint Presentation</vt:lpstr>
      <vt:lpstr>Willkommen zur </vt:lpstr>
      <vt:lpstr>Smartphones treiben Rückgang der Geburtenrate</vt:lpstr>
      <vt:lpstr>Update…</vt:lpstr>
      <vt:lpstr>PowerPoint Presentation</vt:lpstr>
      <vt:lpstr>Hintergrund: Warum ist Cäsar die Zielscheibe?</vt:lpstr>
      <vt:lpstr>Die Verschwörer</vt:lpstr>
      <vt:lpstr>Die Vorzeichen</vt:lpstr>
      <vt:lpstr>Der Mord</vt:lpstr>
      <vt:lpstr>Die direkten Folgen</vt:lpstr>
      <vt:lpstr>Langfristige Konsequenzen</vt:lpstr>
      <vt:lpstr>PowerPoint Presentation</vt:lpstr>
      <vt:lpstr>Heben mit geradem Rücken</vt:lpstr>
      <vt:lpstr>Joggen schadet den Knien</vt:lpstr>
      <vt:lpstr>"No pain, no gain"</vt:lpstr>
      <vt:lpstr>Kraftsport macht Frauen «massig»</vt:lpstr>
      <vt:lpstr>Sport macht dick durch Appetit</vt:lpstr>
      <vt:lpstr>PowerPoint Presentation</vt:lpstr>
      <vt:lpstr>Das Loch in der Hand</vt:lpstr>
      <vt:lpstr>Salto Butterseite</vt:lpstr>
      <vt:lpstr>Pause</vt:lpstr>
      <vt:lpstr>PowerPoint Presentation</vt:lpstr>
      <vt:lpstr>Der Trend</vt:lpstr>
      <vt:lpstr>Warum ist es gefährlich? Vor allem im Alter?</vt:lpstr>
      <vt:lpstr>Gegenmassnahmen</vt:lpstr>
      <vt:lpstr>Klimaanlagen – die Klimakiller?</vt:lpstr>
      <vt:lpstr>Welche Anlagen gibt es? Teil 1</vt:lpstr>
      <vt:lpstr>Welche Anlagen gibt es? Teil 2</vt:lpstr>
      <vt:lpstr>Fazit Klimagerät</vt:lpstr>
      <vt:lpstr>Ergänzung: Die drei grössten Alters-Mythen</vt:lpstr>
      <vt:lpstr>PowerPoint Presentation</vt:lpstr>
      <vt:lpstr>WUT - Wir kennen diese Tipps…</vt:lpstr>
      <vt:lpstr>Die Studienlage ist eindeutig!</vt:lpstr>
      <vt:lpstr>Analyse und Fazit</vt:lpstr>
      <vt:lpstr>PowerPoint Presentation</vt:lpstr>
      <vt:lpstr>«Der moderne Mensch existiert seit 200’000 Jahren»</vt:lpstr>
      <vt:lpstr>Wie bekommt man nach der Zeit noch DNA-Material?</vt:lpstr>
      <vt:lpstr>Was wurde herausgefunden?</vt:lpstr>
      <vt:lpstr>Fazit</vt:lpstr>
      <vt:lpstr>PowerPoint Presentation</vt:lpstr>
      <vt:lpstr>Lohnt sich kulinarische Treue?</vt:lpstr>
      <vt:lpstr>Eine winzige Schlange in unseren Blumentöpfen</vt:lpstr>
      <vt:lpstr>Kurioses Verhalten im Stromverbund</vt:lpstr>
      <vt:lpstr>Sektion «Fachkräftemangel»</vt:lpstr>
      <vt:lpstr>Fachkräftemangel überall</vt:lpstr>
      <vt:lpstr>Fachkräftemangel überall</vt:lpstr>
      <vt:lpstr>Fachkräftemangel überall</vt:lpstr>
      <vt:lpstr>Fachkräftemangel überall</vt:lpstr>
      <vt:lpstr>Fachkräftemangel überall</vt:lpstr>
      <vt:lpstr>Fachkräftemangel überall</vt:lpstr>
      <vt:lpstr>Fachkräftemangel überall</vt:lpstr>
      <vt:lpstr>Fachkräftemangel überall</vt:lpstr>
      <vt:lpstr>Fachkräftemangel überall</vt:lpstr>
      <vt:lpstr>Quellen</vt:lpstr>
      <vt:lpstr>Quellen</vt:lpstr>
      <vt:lpstr>Vorschau</vt:lpstr>
      <vt:lpstr>Vorschau März</vt:lpstr>
      <vt:lpstr>Feedback und Ideen</vt:lpstr>
      <vt:lpstr>Wenn Du uns mehr sagen willst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Künstliche Intelligenz</dc:title>
  <dc:creator>Michael Denzlein</dc:creator>
  <cp:lastModifiedBy>Michael Denzlein</cp:lastModifiedBy>
  <cp:revision>352</cp:revision>
  <dcterms:created xsi:type="dcterms:W3CDTF">2024-05-20T08:56:39Z</dcterms:created>
  <dcterms:modified xsi:type="dcterms:W3CDTF">2026-07-25T07:37:46Z</dcterms:modified>
</cp:coreProperties>
</file>